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handoutMasterIdLst>
    <p:handoutMasterId r:id="rId39"/>
  </p:handoutMasterIdLst>
  <p:sldIdLst>
    <p:sldId id="256" r:id="rId2"/>
    <p:sldId id="266" r:id="rId3"/>
    <p:sldId id="372" r:id="rId4"/>
    <p:sldId id="373" r:id="rId5"/>
    <p:sldId id="374" r:id="rId6"/>
    <p:sldId id="269" r:id="rId7"/>
    <p:sldId id="270" r:id="rId8"/>
    <p:sldId id="275" r:id="rId9"/>
    <p:sldId id="276" r:id="rId10"/>
    <p:sldId id="288" r:id="rId11"/>
    <p:sldId id="360" r:id="rId12"/>
    <p:sldId id="290" r:id="rId13"/>
    <p:sldId id="292" r:id="rId14"/>
    <p:sldId id="294" r:id="rId15"/>
    <p:sldId id="297" r:id="rId16"/>
    <p:sldId id="298" r:id="rId17"/>
    <p:sldId id="299" r:id="rId18"/>
    <p:sldId id="302" r:id="rId19"/>
    <p:sldId id="308" r:id="rId20"/>
    <p:sldId id="353" r:id="rId21"/>
    <p:sldId id="364" r:id="rId22"/>
    <p:sldId id="379" r:id="rId23"/>
    <p:sldId id="365" r:id="rId24"/>
    <p:sldId id="376" r:id="rId25"/>
    <p:sldId id="380" r:id="rId26"/>
    <p:sldId id="367" r:id="rId27"/>
    <p:sldId id="381" r:id="rId28"/>
    <p:sldId id="378" r:id="rId29"/>
    <p:sldId id="368" r:id="rId30"/>
    <p:sldId id="369" r:id="rId31"/>
    <p:sldId id="370" r:id="rId32"/>
    <p:sldId id="361" r:id="rId33"/>
    <p:sldId id="363" r:id="rId34"/>
    <p:sldId id="336" r:id="rId35"/>
    <p:sldId id="271" r:id="rId36"/>
    <p:sldId id="362"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CCB614"/>
    <a:srgbClr val="B4B65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88713" autoAdjust="0"/>
  </p:normalViewPr>
  <p:slideViewPr>
    <p:cSldViewPr>
      <p:cViewPr>
        <p:scale>
          <a:sx n="60" d="100"/>
          <a:sy n="60" d="100"/>
        </p:scale>
        <p:origin x="-786" y="-3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32"/>
    </p:cViewPr>
  </p:sorterViewPr>
  <p:notesViewPr>
    <p:cSldViewPr>
      <p:cViewPr>
        <p:scale>
          <a:sx n="110" d="100"/>
          <a:sy n="110" d="100"/>
        </p:scale>
        <p:origin x="-1410" y="146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918B90-673A-4349-9A02-05AEEE23447D}" type="datetimeFigureOut">
              <a:rPr lang="en-US" smtClean="0"/>
              <a:pPr/>
              <a:t>6/11/2009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1FC8E5-D843-45F3-A849-BC18870E283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9F4AFE-2C3D-4961-96BF-0708AFC13053}" type="datetimeFigureOut">
              <a:rPr lang="en-US" smtClean="0"/>
              <a:pPr/>
              <a:t>6/11/2009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26D4E9-2A61-400E-87FC-59319395EB4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8" Type="http://schemas.openxmlformats.org/officeDocument/2006/relationships/hyperlink" Target="http://en.wikipedia.org/wiki/Interaction_(statistics)" TargetMode="External"/><Relationship Id="rId3" Type="http://schemas.openxmlformats.org/officeDocument/2006/relationships/hyperlink" Target="http://en.wikipedia.org/wiki/Output" TargetMode="External"/><Relationship Id="rId7" Type="http://schemas.openxmlformats.org/officeDocument/2006/relationships/hyperlink" Target="http://en.wikipedia.org/wiki/Calibration" TargetMode="External"/><Relationship Id="rId2" Type="http://schemas.openxmlformats.org/officeDocument/2006/relationships/slide" Target="../slides/slide32.xml"/><Relationship Id="rId1" Type="http://schemas.openxmlformats.org/officeDocument/2006/relationships/notesMaster" Target="../notesMasters/notesMaster1.xml"/><Relationship Id="rId6" Type="http://schemas.openxmlformats.org/officeDocument/2006/relationships/hyperlink" Target="http://en.wikipedia.org/wiki/Optimization_(mathematics)" TargetMode="External"/><Relationship Id="rId5" Type="http://schemas.openxmlformats.org/officeDocument/2006/relationships/hyperlink" Target="http://en.wikipedia.org/wiki/Input" TargetMode="External"/><Relationship Id="rId4" Type="http://schemas.openxmlformats.org/officeDocument/2006/relationships/hyperlink" Target="http://en.wikipedia.org/wiki/Space"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26D4E9-2A61-400E-87FC-59319395EB4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7330"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867331"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14</a:t>
            </a:r>
          </a:p>
        </p:txBody>
      </p:sp>
      <p:sp>
        <p:nvSpPr>
          <p:cNvPr id="867332"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867333"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867334" name="Rectangle 6"/>
          <p:cNvSpPr>
            <a:spLocks noGrp="1" noChangeArrowheads="1"/>
          </p:cNvSpPr>
          <p:nvPr>
            <p:ph type="body" idx="1"/>
          </p:nvPr>
        </p:nvSpPr>
        <p:spPr>
          <a:noFill/>
          <a:ln/>
        </p:spPr>
        <p:txBody>
          <a:bodyPr/>
          <a:lstStyle/>
          <a:p>
            <a:r>
              <a:rPr lang="en-US" sz="1200" kern="1200" baseline="0" dirty="0" smtClean="0">
                <a:solidFill>
                  <a:schemeClr val="tx1"/>
                </a:solidFill>
                <a:latin typeface="+mn-lt"/>
                <a:ea typeface="+mn-ea"/>
                <a:cs typeface="+mn-cs"/>
              </a:rPr>
              <a:t>Marginal costing examines the additional cost incurred for the production of one additional unit</a:t>
            </a:r>
          </a:p>
          <a:p>
            <a:r>
              <a:rPr lang="en-US" sz="1200" kern="1200" baseline="0" dirty="0" smtClean="0">
                <a:solidFill>
                  <a:schemeClr val="tx1"/>
                </a:solidFill>
                <a:latin typeface="+mn-lt"/>
                <a:ea typeface="+mn-ea"/>
                <a:cs typeface="+mn-cs"/>
              </a:rPr>
              <a:t>of output. For example, the cost of increasing immunization coverage by one percentage point</a:t>
            </a:r>
          </a:p>
          <a:p>
            <a:r>
              <a:rPr lang="en-US" sz="1200" kern="1200" baseline="0" dirty="0" smtClean="0">
                <a:solidFill>
                  <a:schemeClr val="tx1"/>
                </a:solidFill>
                <a:latin typeface="+mn-lt"/>
                <a:ea typeface="+mn-ea"/>
                <a:cs typeface="+mn-cs"/>
              </a:rPr>
              <a:t>can be estimated. This information informs program managers or policymakers of how much it</a:t>
            </a:r>
          </a:p>
          <a:p>
            <a:r>
              <a:rPr lang="en-US" sz="1200" kern="1200" baseline="0" dirty="0" smtClean="0">
                <a:solidFill>
                  <a:schemeClr val="tx1"/>
                </a:solidFill>
                <a:latin typeface="+mn-lt"/>
                <a:ea typeface="+mn-ea"/>
                <a:cs typeface="+mn-cs"/>
              </a:rPr>
              <a:t>will cost to reach a goal of increasing coverage or reaching more children in harder-to-reach</a:t>
            </a:r>
          </a:p>
          <a:p>
            <a:r>
              <a:rPr lang="en-US" sz="1200" kern="1200" baseline="0" dirty="0" smtClean="0">
                <a:solidFill>
                  <a:schemeClr val="tx1"/>
                </a:solidFill>
                <a:latin typeface="+mn-lt"/>
                <a:ea typeface="+mn-ea"/>
                <a:cs typeface="+mn-cs"/>
              </a:rPr>
              <a:t>areas. In addition, it will provide information on whether costs will increase, stay the same, or</a:t>
            </a:r>
          </a:p>
          <a:p>
            <a:r>
              <a:rPr lang="en-US" sz="1200" kern="1200" baseline="0" dirty="0" smtClean="0">
                <a:solidFill>
                  <a:schemeClr val="tx1"/>
                </a:solidFill>
                <a:latin typeface="+mn-lt"/>
                <a:ea typeface="+mn-ea"/>
                <a:cs typeface="+mn-cs"/>
              </a:rPr>
              <a:t>decrease as coverage increases. This relationship can change over time since marginal costs may</a:t>
            </a:r>
          </a:p>
          <a:p>
            <a:r>
              <a:rPr lang="en-US" sz="1200" kern="1200" baseline="0" dirty="0" smtClean="0">
                <a:solidFill>
                  <a:schemeClr val="tx1"/>
                </a:solidFill>
                <a:latin typeface="+mn-lt"/>
                <a:ea typeface="+mn-ea"/>
                <a:cs typeface="+mn-cs"/>
              </a:rPr>
              <a:t>decline as fixed costs are shared as more immunization services are provided, and then increase</a:t>
            </a:r>
          </a:p>
          <a:p>
            <a:r>
              <a:rPr lang="en-US" sz="1200" kern="1200" baseline="0" dirty="0" smtClean="0">
                <a:solidFill>
                  <a:schemeClr val="tx1"/>
                </a:solidFill>
                <a:latin typeface="+mn-lt"/>
                <a:ea typeface="+mn-ea"/>
                <a:cs typeface="+mn-cs"/>
              </a:rPr>
              <a:t>as more immunizations are provided in hard-to-reach areas.</a:t>
            </a:r>
            <a:endParaRPr lang="en-GB" dirty="0"/>
          </a:p>
        </p:txBody>
      </p:sp>
      <p:sp>
        <p:nvSpPr>
          <p:cNvPr id="867335" name="Rectangle 7"/>
          <p:cNvSpPr>
            <a:spLocks noGrp="1" noRot="1" noChangeAspect="1" noChangeArrowheads="1" noTextEdit="1"/>
          </p:cNvSpPr>
          <p:nvPr>
            <p:ph type="sldImg"/>
          </p:nvPr>
        </p:nvSpPr>
        <p:spPr>
          <a:xfrm>
            <a:off x="1152525" y="692150"/>
            <a:ext cx="4552950" cy="3416300"/>
          </a:xfrm>
          <a:ln cap="flat"/>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4386"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784387"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784388"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784389"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784390" name="Rectangle 6"/>
          <p:cNvSpPr>
            <a:spLocks noGrp="1" noRot="1" noChangeAspect="1" noChangeArrowheads="1" noTextEdit="1"/>
          </p:cNvSpPr>
          <p:nvPr>
            <p:ph type="sldImg"/>
          </p:nvPr>
        </p:nvSpPr>
        <p:spPr>
          <a:xfrm>
            <a:off x="1152525" y="692150"/>
            <a:ext cx="4552950" cy="3416300"/>
          </a:xfrm>
          <a:ln cap="flat"/>
        </p:spPr>
      </p:sp>
      <p:sp>
        <p:nvSpPr>
          <p:cNvPr id="784391" name="Rectangle 7"/>
          <p:cNvSpPr>
            <a:spLocks noGrp="1" noChangeArrowheads="1"/>
          </p:cNvSpPr>
          <p:nvPr>
            <p:ph type="body" idx="1"/>
          </p:nvPr>
        </p:nvSpPr>
        <p:spPr>
          <a:ln/>
        </p:spPr>
        <p:txBody>
          <a:bodyPr/>
          <a:lstStyle/>
          <a:p>
            <a:r>
              <a:rPr lang="en-US" sz="1200" kern="1200" baseline="0" dirty="0" smtClean="0">
                <a:solidFill>
                  <a:schemeClr val="tx1"/>
                </a:solidFill>
                <a:latin typeface="+mn-lt"/>
                <a:ea typeface="+mn-ea"/>
                <a:cs typeface="+mn-cs"/>
              </a:rPr>
              <a:t>Incremental or additional costing analyses should be used by program managers when they want</a:t>
            </a:r>
          </a:p>
          <a:p>
            <a:r>
              <a:rPr lang="en-US" sz="1200" kern="1200" baseline="0" dirty="0" smtClean="0">
                <a:solidFill>
                  <a:schemeClr val="tx1"/>
                </a:solidFill>
                <a:latin typeface="+mn-lt"/>
                <a:ea typeface="+mn-ea"/>
                <a:cs typeface="+mn-cs"/>
              </a:rPr>
              <a:t>to estimate the cost of adding an activity to their program. This analysis provides information on</a:t>
            </a:r>
          </a:p>
          <a:p>
            <a:r>
              <a:rPr lang="en-US" sz="1200" kern="1200" baseline="0" dirty="0" smtClean="0">
                <a:solidFill>
                  <a:schemeClr val="tx1"/>
                </a:solidFill>
                <a:latin typeface="+mn-lt"/>
                <a:ea typeface="+mn-ea"/>
                <a:cs typeface="+mn-cs"/>
              </a:rPr>
              <a:t>the extra costs of changing program activities or adding additional activities to existing ones.</a:t>
            </a:r>
          </a:p>
          <a:p>
            <a:r>
              <a:rPr lang="en-US" sz="1200" kern="1200" baseline="0" dirty="0" smtClean="0">
                <a:solidFill>
                  <a:schemeClr val="tx1"/>
                </a:solidFill>
                <a:latin typeface="+mn-lt"/>
                <a:ea typeface="+mn-ea"/>
                <a:cs typeface="+mn-cs"/>
              </a:rPr>
              <a:t>Program managers may do incremental costing in order to make decisions about the benefits and</a:t>
            </a:r>
          </a:p>
          <a:p>
            <a:r>
              <a:rPr lang="en-US" sz="1200" kern="1200" baseline="0" dirty="0" smtClean="0">
                <a:solidFill>
                  <a:schemeClr val="tx1"/>
                </a:solidFill>
                <a:latin typeface="+mn-lt"/>
                <a:ea typeface="+mn-ea"/>
                <a:cs typeface="+mn-cs"/>
              </a:rPr>
              <a:t>costs of undertaking additional activities, such as introducing auto-destruct syringes or</a:t>
            </a:r>
          </a:p>
          <a:p>
            <a:r>
              <a:rPr lang="en-US" sz="1200" kern="1200" baseline="0" dirty="0" smtClean="0">
                <a:solidFill>
                  <a:schemeClr val="tx1"/>
                </a:solidFill>
                <a:latin typeface="+mn-lt"/>
                <a:ea typeface="+mn-ea"/>
                <a:cs typeface="+mn-cs"/>
              </a:rPr>
              <a:t>introducing Hepatitis B vaccine to the existing program. This cost information can be used to</a:t>
            </a:r>
          </a:p>
          <a:p>
            <a:r>
              <a:rPr lang="en-US" sz="1200" kern="1200" baseline="0" dirty="0" smtClean="0">
                <a:solidFill>
                  <a:schemeClr val="tx1"/>
                </a:solidFill>
                <a:latin typeface="+mn-lt"/>
                <a:ea typeface="+mn-ea"/>
                <a:cs typeface="+mn-cs"/>
              </a:rPr>
              <a:t>make informed decisions about future costs to the program as a whole.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Calculation of average incremental costs is also useful when comparing program options. That is,</a:t>
            </a:r>
          </a:p>
          <a:p>
            <a:r>
              <a:rPr lang="en-US" sz="1200" kern="1200" baseline="0" dirty="0" smtClean="0">
                <a:solidFill>
                  <a:schemeClr val="tx1"/>
                </a:solidFill>
                <a:latin typeface="+mn-lt"/>
                <a:ea typeface="+mn-ea"/>
                <a:cs typeface="+mn-cs"/>
              </a:rPr>
              <a:t>a program manager may want to compare the incremental cost of introducing auto-destruct</a:t>
            </a:r>
          </a:p>
          <a:p>
            <a:r>
              <a:rPr lang="en-US" sz="1200" kern="1200" baseline="0" dirty="0" smtClean="0">
                <a:solidFill>
                  <a:schemeClr val="tx1"/>
                </a:solidFill>
                <a:latin typeface="+mn-lt"/>
                <a:ea typeface="+mn-ea"/>
                <a:cs typeface="+mn-cs"/>
              </a:rPr>
              <a:t>syringes or a new vaccine at different levels of coverage. In making these estimates, a program</a:t>
            </a:r>
          </a:p>
          <a:p>
            <a:r>
              <a:rPr lang="en-US" sz="1200" kern="1200" baseline="0" dirty="0" smtClean="0">
                <a:solidFill>
                  <a:schemeClr val="tx1"/>
                </a:solidFill>
                <a:latin typeface="+mn-lt"/>
                <a:ea typeface="+mn-ea"/>
                <a:cs typeface="+mn-cs"/>
              </a:rPr>
              <a:t>manager can anticipate some of the additional costs that could be incurred if coverage changes. It</a:t>
            </a:r>
          </a:p>
          <a:p>
            <a:r>
              <a:rPr lang="en-US" sz="1200" kern="1200" baseline="0" dirty="0" smtClean="0">
                <a:solidFill>
                  <a:schemeClr val="tx1"/>
                </a:solidFill>
                <a:latin typeface="+mn-lt"/>
                <a:ea typeface="+mn-ea"/>
                <a:cs typeface="+mn-cs"/>
              </a:rPr>
              <a:t>is also possible that the average incremental cost will decrease if such factors as vaccine wastage</a:t>
            </a:r>
          </a:p>
          <a:p>
            <a:r>
              <a:rPr lang="en-US" sz="1200" kern="1200" baseline="0" dirty="0" smtClean="0">
                <a:solidFill>
                  <a:schemeClr val="tx1"/>
                </a:solidFill>
                <a:latin typeface="+mn-lt"/>
                <a:ea typeface="+mn-ea"/>
                <a:cs typeface="+mn-cs"/>
              </a:rPr>
              <a:t>decline as coverage increases.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It is preformed for greater insight and a more meaningful comparison in clinical</a:t>
            </a:r>
          </a:p>
          <a:p>
            <a:r>
              <a:rPr lang="en-US" sz="1200" kern="1200" baseline="0" dirty="0" smtClean="0">
                <a:solidFill>
                  <a:schemeClr val="tx1"/>
                </a:solidFill>
                <a:latin typeface="+mn-lt"/>
                <a:ea typeface="+mn-ea"/>
                <a:cs typeface="+mn-cs"/>
              </a:rPr>
              <a:t>economics. These evaluations determine the extra cost per extra unit of outcome when</a:t>
            </a:r>
          </a:p>
          <a:p>
            <a:r>
              <a:rPr lang="en-US" sz="1200" kern="1200" baseline="0" dirty="0" smtClean="0">
                <a:solidFill>
                  <a:schemeClr val="tx1"/>
                </a:solidFill>
                <a:latin typeface="+mn-lt"/>
                <a:ea typeface="+mn-ea"/>
                <a:cs typeface="+mn-cs"/>
              </a:rPr>
              <a:t>switching from one health care alternative to another. 76</a:t>
            </a:r>
          </a:p>
          <a:p>
            <a:r>
              <a:rPr lang="en-US" sz="1200" kern="1200" baseline="0" dirty="0" smtClean="0">
                <a:solidFill>
                  <a:schemeClr val="tx1"/>
                </a:solidFill>
                <a:latin typeface="+mn-lt"/>
                <a:ea typeface="+mn-ea"/>
                <a:cs typeface="+mn-cs"/>
              </a:rPr>
              <a:t>Marginal cost effectiveness refers to the change in cost and health benefit from a one unit</a:t>
            </a:r>
          </a:p>
          <a:p>
            <a:r>
              <a:rPr lang="en-US" sz="1200" kern="1200" baseline="0" dirty="0" smtClean="0">
                <a:solidFill>
                  <a:schemeClr val="tx1"/>
                </a:solidFill>
                <a:latin typeface="+mn-lt"/>
                <a:ea typeface="+mn-ea"/>
                <a:cs typeface="+mn-cs"/>
              </a:rPr>
              <a:t>expansion or contraction of service from particular health care intervention (e.g. an extra</a:t>
            </a:r>
          </a:p>
          <a:p>
            <a:r>
              <a:rPr lang="en-US" sz="1200" kern="1200" baseline="0" dirty="0" smtClean="0">
                <a:solidFill>
                  <a:schemeClr val="tx1"/>
                </a:solidFill>
                <a:latin typeface="+mn-lt"/>
                <a:ea typeface="+mn-ea"/>
                <a:cs typeface="+mn-cs"/>
              </a:rPr>
              <a:t>day in hospital or extra dose of medication per day).</a:t>
            </a:r>
          </a:p>
          <a:p>
            <a:r>
              <a:rPr lang="en-US" sz="1200" kern="1200" baseline="0" dirty="0" smtClean="0">
                <a:solidFill>
                  <a:schemeClr val="tx1"/>
                </a:solidFill>
                <a:latin typeface="+mn-lt"/>
                <a:ea typeface="+mn-ea"/>
                <a:cs typeface="+mn-cs"/>
              </a:rPr>
              <a:t>Incremental cost-effectiveness represents the change in costs and health benefits when one</a:t>
            </a:r>
          </a:p>
          <a:p>
            <a:r>
              <a:rPr lang="en-US" sz="1200" kern="1200" baseline="0" dirty="0" smtClean="0">
                <a:solidFill>
                  <a:schemeClr val="tx1"/>
                </a:solidFill>
                <a:latin typeface="+mn-lt"/>
                <a:ea typeface="+mn-ea"/>
                <a:cs typeface="+mn-cs"/>
              </a:rPr>
              <a:t>health care intervention is compared to an alternative one (e.g. outpatient surgery vs.</a:t>
            </a:r>
          </a:p>
          <a:p>
            <a:r>
              <a:rPr lang="en-US" sz="1200" kern="1200" baseline="0" dirty="0" smtClean="0">
                <a:solidFill>
                  <a:schemeClr val="tx1"/>
                </a:solidFill>
                <a:latin typeface="+mn-lt"/>
                <a:ea typeface="+mn-ea"/>
                <a:cs typeface="+mn-cs"/>
              </a:rPr>
              <a:t>short-stay surgery).</a:t>
            </a:r>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074"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1027075"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1027076"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1027077"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1027078" name="Rectangle 6"/>
          <p:cNvSpPr>
            <a:spLocks noGrp="1" noRot="1" noChangeAspect="1" noChangeArrowheads="1" noTextEdit="1"/>
          </p:cNvSpPr>
          <p:nvPr>
            <p:ph type="sldImg"/>
          </p:nvPr>
        </p:nvSpPr>
        <p:spPr>
          <a:xfrm>
            <a:off x="1152525" y="692150"/>
            <a:ext cx="4552950" cy="3416300"/>
          </a:xfrm>
          <a:ln cap="flat"/>
        </p:spPr>
      </p:sp>
      <p:sp>
        <p:nvSpPr>
          <p:cNvPr id="1027079" name="Rectangle 7"/>
          <p:cNvSpPr>
            <a:spLocks noGrp="1" noChangeArrowheads="1"/>
          </p:cNvSpPr>
          <p:nvPr>
            <p:ph type="body" idx="1"/>
          </p:nvPr>
        </p:nvSpPr>
        <p:spPr>
          <a:ln/>
        </p:spPr>
        <p:txBody>
          <a:bodyPr/>
          <a:lstStyle/>
          <a:p>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634"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1093635"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1093636"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1093637"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1093638" name="Rectangle 6"/>
          <p:cNvSpPr>
            <a:spLocks noGrp="1" noRot="1" noChangeAspect="1" noChangeArrowheads="1" noTextEdit="1"/>
          </p:cNvSpPr>
          <p:nvPr>
            <p:ph type="sldImg"/>
          </p:nvPr>
        </p:nvSpPr>
        <p:spPr>
          <a:xfrm>
            <a:off x="1152525" y="692150"/>
            <a:ext cx="4552950" cy="3416300"/>
          </a:xfrm>
          <a:ln cap="flat"/>
        </p:spPr>
      </p:sp>
      <p:sp>
        <p:nvSpPr>
          <p:cNvPr id="1093639" name="Rectangle 7"/>
          <p:cNvSpPr>
            <a:spLocks noGrp="1" noChangeArrowheads="1"/>
          </p:cNvSpPr>
          <p:nvPr>
            <p:ph type="body" idx="1"/>
          </p:nvPr>
        </p:nvSpPr>
        <p:spPr>
          <a:ln/>
        </p:spPr>
        <p:txBody>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1410"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1041411"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1041412"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1041413"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1041414" name="Rectangle 6"/>
          <p:cNvSpPr>
            <a:spLocks noGrp="1" noRot="1" noChangeAspect="1" noChangeArrowheads="1" noTextEdit="1"/>
          </p:cNvSpPr>
          <p:nvPr>
            <p:ph type="sldImg"/>
          </p:nvPr>
        </p:nvSpPr>
        <p:spPr>
          <a:xfrm>
            <a:off x="1152525" y="692150"/>
            <a:ext cx="4552950" cy="3416300"/>
          </a:xfrm>
          <a:ln cap="flat"/>
        </p:spPr>
      </p:sp>
      <p:sp>
        <p:nvSpPr>
          <p:cNvPr id="1041415" name="Rectangle 7"/>
          <p:cNvSpPr>
            <a:spLocks noGrp="1" noChangeArrowheads="1"/>
          </p:cNvSpPr>
          <p:nvPr>
            <p:ph type="body" idx="1"/>
          </p:nvPr>
        </p:nvSpPr>
        <p:spPr>
          <a:ln/>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dirty="0" smtClean="0">
                <a:latin typeface="Times New Roman" pitchFamily="18" charset="0"/>
                <a:cs typeface="Times New Roman" pitchFamily="18" charset="0"/>
              </a:rPr>
              <a:t>than exchange rates as these eliminate the difference in price levels between countries</a:t>
            </a:r>
          </a:p>
          <a:p>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9106"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1199107"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1199108"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1199109"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1199110" name="Rectangle 6"/>
          <p:cNvSpPr>
            <a:spLocks noGrp="1" noRot="1" noChangeAspect="1" noChangeArrowheads="1" noTextEdit="1"/>
          </p:cNvSpPr>
          <p:nvPr>
            <p:ph type="sldImg"/>
          </p:nvPr>
        </p:nvSpPr>
        <p:spPr>
          <a:xfrm>
            <a:off x="1152525" y="692150"/>
            <a:ext cx="4552950" cy="3416300"/>
          </a:xfrm>
          <a:ln cap="flat"/>
        </p:spPr>
      </p:sp>
      <p:sp>
        <p:nvSpPr>
          <p:cNvPr id="1199111" name="Rectangle 7"/>
          <p:cNvSpPr>
            <a:spLocks noGrp="1" noChangeArrowheads="1"/>
          </p:cNvSpPr>
          <p:nvPr>
            <p:ph type="body" idx="1"/>
          </p:nvPr>
        </p:nvSpPr>
        <p:spPr>
          <a:ln/>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fld id="{A926D4E9-2A61-400E-87FC-59319395EB49}" type="slidenum">
              <a:rPr lang="en-US" smtClean="0"/>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25000" lnSpcReduction="20000"/>
          </a:bodyPr>
          <a:lstStyle/>
          <a:p>
            <a:endParaRPr lang="en-US" sz="1200" b="0" i="0" kern="1200" dirty="0" smtClean="0">
              <a:solidFill>
                <a:schemeClr val="tx1"/>
              </a:solidFill>
              <a:latin typeface="+mn-lt"/>
              <a:ea typeface="+mn-ea"/>
              <a:cs typeface="+mn-cs"/>
            </a:endParaRPr>
          </a:p>
          <a:p>
            <a:r>
              <a:rPr lang="en-US" sz="1200" b="1" i="0" kern="1200" dirty="0" smtClean="0">
                <a:solidFill>
                  <a:schemeClr val="tx1"/>
                </a:solidFill>
                <a:latin typeface="+mn-lt"/>
                <a:ea typeface="+mn-ea"/>
                <a:cs typeface="+mn-cs"/>
              </a:rPr>
              <a:t>1.9 When to Use Which Technique</a:t>
            </a:r>
          </a:p>
          <a:p>
            <a:r>
              <a:rPr lang="en-US" sz="1200" b="0" i="0" kern="1200" dirty="0" smtClean="0">
                <a:solidFill>
                  <a:schemeClr val="tx1"/>
                </a:solidFill>
                <a:latin typeface="+mn-lt"/>
                <a:ea typeface="+mn-ea"/>
                <a:cs typeface="+mn-cs"/>
              </a:rPr>
              <a:t>When should one use which technique? Cost-effectiveness analysis is only suitable to compare programs that have homogeneous outcomes and where there is a clearly dominant outcome of primary interest. This requirement is often quite restrictive, as noted earlier in the context of the desperate health initiatives being considered by the Committee. It may not be unreasonable, however, in comparing different kinds of live-saving programs (e.g. kidney dialysis and transplantation, emergency air ambulance system, trauma care), by using lives saved, or more likely, life years gained as the common measure of effect. However, even this is problematic if any of the programs have an effect on quality of life as well as quantity of life.</a:t>
            </a:r>
          </a:p>
          <a:p>
            <a:r>
              <a:rPr lang="en-US" sz="1200" b="0" i="0" kern="1200" dirty="0" smtClean="0">
                <a:solidFill>
                  <a:schemeClr val="tx1"/>
                </a:solidFill>
                <a:latin typeface="+mn-lt"/>
                <a:ea typeface="+mn-ea"/>
                <a:cs typeface="+mn-cs"/>
              </a:rPr>
              <a:t>When there are multiple outcomes or when there are significant consequences related to both quantity and quality of life, cost-utility or cost-benefit may be the preferred analysis in order to be able to make broader comparisons. However, both of these techniques pose significant measurement challenges in valuing the outcomes. Cost-utility analysis, until recently, required the analyst to measure the preferences for each study using the standard gamble or some alternative time-consuming procedure. Recently, with the development of pre-scored multi-attribute health status classification systems (</a:t>
            </a:r>
            <a:r>
              <a:rPr lang="en-US" sz="1200" b="0" i="0" kern="1200" dirty="0" err="1" smtClean="0">
                <a:solidFill>
                  <a:schemeClr val="tx1"/>
                </a:solidFill>
                <a:latin typeface="+mn-lt"/>
                <a:ea typeface="+mn-ea"/>
                <a:cs typeface="+mn-cs"/>
              </a:rPr>
              <a:t>eg</a:t>
            </a:r>
            <a:r>
              <a:rPr lang="en-US" sz="1200" b="0" i="0" kern="1200" dirty="0" smtClean="0">
                <a:solidFill>
                  <a:schemeClr val="tx1"/>
                </a:solidFill>
                <a:latin typeface="+mn-lt"/>
                <a:ea typeface="+mn-ea"/>
                <a:cs typeface="+mn-cs"/>
              </a:rPr>
              <a:t>. Quality of Well-Being, Health Utilities Index, </a:t>
            </a:r>
            <a:r>
              <a:rPr lang="en-US" sz="1200" b="0" i="0" kern="1200" dirty="0" err="1" smtClean="0">
                <a:solidFill>
                  <a:schemeClr val="tx1"/>
                </a:solidFill>
                <a:latin typeface="+mn-lt"/>
                <a:ea typeface="+mn-ea"/>
                <a:cs typeface="+mn-cs"/>
              </a:rPr>
              <a:t>EuroQol</a:t>
            </a:r>
            <a:r>
              <a:rPr lang="en-US" sz="1200" b="0" i="0" kern="1200" dirty="0" smtClean="0">
                <a:solidFill>
                  <a:schemeClr val="tx1"/>
                </a:solidFill>
                <a:latin typeface="+mn-lt"/>
                <a:ea typeface="+mn-ea"/>
                <a:cs typeface="+mn-cs"/>
              </a:rPr>
              <a:t>) the task has become easier, but one still has to select the appropriate system for the problem at hand. Cost-benefit analysis requires the analyst to measure the preferences using Willingness-To-Pay (WTP; see next page), and the methods are not yet well developed in health-care applications.</a:t>
            </a:r>
          </a:p>
          <a:p>
            <a:r>
              <a:rPr lang="en-US" sz="1200" b="0" i="0" kern="1200" dirty="0" smtClean="0">
                <a:solidFill>
                  <a:schemeClr val="tx1"/>
                </a:solidFill>
                <a:latin typeface="+mn-lt"/>
                <a:ea typeface="+mn-ea"/>
                <a:cs typeface="+mn-cs"/>
              </a:rPr>
              <a:t>Cost-benefit and cost-utility analysis have different theoretical roots. Cost-benefit analysis is derived directly from welfare economics and the </a:t>
            </a:r>
            <a:r>
              <a:rPr lang="en-US" sz="1200" b="0" i="0" kern="1200" dirty="0" err="1" smtClean="0">
                <a:solidFill>
                  <a:schemeClr val="tx1"/>
                </a:solidFill>
                <a:latin typeface="+mn-lt"/>
                <a:ea typeface="+mn-ea"/>
                <a:cs typeface="+mn-cs"/>
              </a:rPr>
              <a:t>Kaldor</a:t>
            </a:r>
            <a:r>
              <a:rPr lang="en-US" sz="1200" b="0" i="0" kern="1200" dirty="0" smtClean="0">
                <a:solidFill>
                  <a:schemeClr val="tx1"/>
                </a:solidFill>
                <a:latin typeface="+mn-lt"/>
                <a:ea typeface="+mn-ea"/>
                <a:cs typeface="+mn-cs"/>
              </a:rPr>
              <a:t>-Hicks Potential Pareto criterion that sets as a goal maximizing net benefit (benefit - cost). Cost-utility analysis can also be linked to a welfare economics foundation (Garber et al., 1996), but more commonly it is seen as founded on an extra-</a:t>
            </a:r>
            <a:r>
              <a:rPr lang="en-US" sz="1200" b="0" i="0" kern="1200" dirty="0" err="1" smtClean="0">
                <a:solidFill>
                  <a:schemeClr val="tx1"/>
                </a:solidFill>
                <a:latin typeface="+mn-lt"/>
                <a:ea typeface="+mn-ea"/>
                <a:cs typeface="+mn-cs"/>
              </a:rPr>
              <a:t>welfarist</a:t>
            </a:r>
            <a:r>
              <a:rPr lang="en-US" sz="1200" b="0" i="0" kern="1200" dirty="0" smtClean="0">
                <a:solidFill>
                  <a:schemeClr val="tx1"/>
                </a:solidFill>
                <a:latin typeface="+mn-lt"/>
                <a:ea typeface="+mn-ea"/>
                <a:cs typeface="+mn-cs"/>
              </a:rPr>
              <a:t> approach where the goal of the health system is seen as maximizing health as measured in QALYs (</a:t>
            </a:r>
            <a:r>
              <a:rPr lang="en-US" sz="1200" b="0" i="0" kern="1200" dirty="0" err="1" smtClean="0">
                <a:solidFill>
                  <a:schemeClr val="tx1"/>
                </a:solidFill>
                <a:latin typeface="+mn-lt"/>
                <a:ea typeface="+mn-ea"/>
                <a:cs typeface="+mn-cs"/>
              </a:rPr>
              <a:t>Culyer</a:t>
            </a:r>
            <a:r>
              <a:rPr lang="en-US" sz="1200" b="0" i="0" kern="1200" dirty="0" smtClean="0">
                <a:solidFill>
                  <a:schemeClr val="tx1"/>
                </a:solidFill>
                <a:latin typeface="+mn-lt"/>
                <a:ea typeface="+mn-ea"/>
                <a:cs typeface="+mn-cs"/>
              </a:rPr>
              <a:t>, 1989).</a:t>
            </a:r>
          </a:p>
          <a:p>
            <a:r>
              <a:rPr lang="en-US" sz="1200" b="0" i="1" kern="1200" dirty="0" smtClean="0">
                <a:solidFill>
                  <a:schemeClr val="tx1"/>
                </a:solidFill>
                <a:latin typeface="+mn-lt"/>
                <a:ea typeface="+mn-ea"/>
                <a:cs typeface="+mn-cs"/>
              </a:rPr>
              <a:t>Click on the image for a technical note about</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1" kern="1200" dirty="0" smtClean="0">
                <a:solidFill>
                  <a:schemeClr val="tx1"/>
                </a:solidFill>
                <a:latin typeface="+mn-lt"/>
                <a:ea typeface="+mn-ea"/>
                <a:cs typeface="+mn-cs"/>
              </a:rPr>
              <a:t>the different viewpoints of economic evaluations</a:t>
            </a:r>
            <a:endParaRPr lang="en-US" sz="1200" b="0" i="0" kern="1200" dirty="0" smtClean="0">
              <a:solidFill>
                <a:schemeClr val="tx1"/>
              </a:solidFill>
              <a:latin typeface="+mn-lt"/>
              <a:ea typeface="+mn-ea"/>
              <a:cs typeface="+mn-cs"/>
            </a:endParaRPr>
          </a:p>
          <a:p>
            <a:r>
              <a:rPr lang="en-US" sz="1200" b="0" i="1" kern="1200" dirty="0" smtClean="0">
                <a:solidFill>
                  <a:schemeClr val="tx1"/>
                </a:solidFill>
                <a:latin typeface="+mn-lt"/>
                <a:ea typeface="+mn-ea"/>
                <a:cs typeface="+mn-cs"/>
              </a:rPr>
              <a:t>Click on the image for a technical note about</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1" kern="1200" dirty="0" smtClean="0">
                <a:solidFill>
                  <a:schemeClr val="tx1"/>
                </a:solidFill>
                <a:latin typeface="+mn-lt"/>
                <a:ea typeface="+mn-ea"/>
                <a:cs typeface="+mn-cs"/>
              </a:rPr>
              <a:t>the use of discounting in economic evaluations</a:t>
            </a:r>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Because of the different viewpoints as well as the different ways to measure and value consequences, it is useful to view the various costs and consequences of health care programs as building blocks, which can be assembled in the evaluation in different ways. We will look at this on the next page.</a:t>
            </a:r>
          </a:p>
          <a:p>
            <a:r>
              <a:rPr lang="en-US" sz="1200" b="0" i="0" kern="1200" dirty="0" smtClean="0">
                <a:solidFill>
                  <a:schemeClr val="tx1"/>
                </a:solidFill>
                <a:latin typeface="+mn-lt"/>
                <a:ea typeface="+mn-ea"/>
                <a:cs typeface="+mn-cs"/>
              </a:rPr>
              <a:t> </a:t>
            </a:r>
          </a:p>
          <a:p>
            <a:r>
              <a:rPr lang="en-US" sz="1200" b="0" i="0" kern="1200" dirty="0" smtClean="0">
                <a:solidFill>
                  <a:schemeClr val="tx1"/>
                </a:solidFill>
                <a:latin typeface="+mn-lt"/>
                <a:ea typeface="+mn-ea"/>
                <a:cs typeface="+mn-cs"/>
              </a:rPr>
              <a:t> </a:t>
            </a:r>
          </a:p>
          <a:p>
            <a:r>
              <a:rPr lang="en-US" sz="1200" b="1" kern="1200" baseline="0" dirty="0" smtClean="0">
                <a:solidFill>
                  <a:schemeClr val="tx1"/>
                </a:solidFill>
                <a:latin typeface="+mn-lt"/>
                <a:ea typeface="+mn-ea"/>
                <a:cs typeface="+mn-cs"/>
              </a:rPr>
              <a:t>Cost-effectiveness analysis (CEA):</a:t>
            </a:r>
          </a:p>
          <a:p>
            <a:r>
              <a:rPr lang="en-US" sz="1200" kern="1200" baseline="0" dirty="0" smtClean="0">
                <a:solidFill>
                  <a:schemeClr val="tx1"/>
                </a:solidFill>
                <a:latin typeface="+mn-lt"/>
                <a:ea typeface="+mn-ea"/>
                <a:cs typeface="+mn-cs"/>
              </a:rPr>
              <a:t>Cost Effectiveness analysis looks at economic decision making to weigh up the costs</a:t>
            </a:r>
          </a:p>
          <a:p>
            <a:r>
              <a:rPr lang="en-US" sz="1200" kern="1200" baseline="0" dirty="0" smtClean="0">
                <a:solidFill>
                  <a:schemeClr val="tx1"/>
                </a:solidFill>
                <a:latin typeface="+mn-lt"/>
                <a:ea typeface="+mn-ea"/>
                <a:cs typeface="+mn-cs"/>
              </a:rPr>
              <a:t>and effects of a particular economic action. It is a way to measure the costs and the</a:t>
            </a:r>
          </a:p>
          <a:p>
            <a:r>
              <a:rPr lang="en-US" sz="1200" kern="1200" baseline="0" dirty="0" smtClean="0">
                <a:solidFill>
                  <a:schemeClr val="tx1"/>
                </a:solidFill>
                <a:latin typeface="+mn-lt"/>
                <a:ea typeface="+mn-ea"/>
                <a:cs typeface="+mn-cs"/>
              </a:rPr>
              <a:t>benefits from a decision60 Cost-effectiveness analysis assumes that a certain benefit or</a:t>
            </a:r>
          </a:p>
          <a:p>
            <a:r>
              <a:rPr lang="en-US" sz="1200" kern="1200" baseline="0" dirty="0" smtClean="0">
                <a:solidFill>
                  <a:schemeClr val="tx1"/>
                </a:solidFill>
                <a:latin typeface="+mn-lt"/>
                <a:ea typeface="+mn-ea"/>
                <a:cs typeface="+mn-cs"/>
              </a:rPr>
              <a:t>outcome is desired, and that there are several alternative ways to achieve it.</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Method of doing cost effectiveness analysis61</a:t>
            </a:r>
          </a:p>
          <a:p>
            <a:r>
              <a:rPr lang="en-US" sz="1200" kern="1200" baseline="0" dirty="0" smtClean="0">
                <a:solidFill>
                  <a:schemeClr val="tx1"/>
                </a:solidFill>
                <a:latin typeface="+mn-lt"/>
                <a:ea typeface="+mn-ea"/>
                <a:cs typeface="+mn-cs"/>
              </a:rPr>
              <a:t>The assessment of effectiveness mainly depends on the pre-decided target and output</a:t>
            </a:r>
          </a:p>
          <a:p>
            <a:r>
              <a:rPr lang="en-US" sz="1200" kern="1200" baseline="0" dirty="0" smtClean="0">
                <a:solidFill>
                  <a:schemeClr val="tx1"/>
                </a:solidFill>
                <a:latin typeface="+mn-lt"/>
                <a:ea typeface="+mn-ea"/>
                <a:cs typeface="+mn-cs"/>
              </a:rPr>
              <a:t>indicators, during the planning of the program. Generalized CEA does this in two ways:</a:t>
            </a:r>
          </a:p>
          <a:p>
            <a:r>
              <a:rPr lang="en-US" sz="1200" kern="1200" baseline="0" dirty="0" smtClean="0">
                <a:solidFill>
                  <a:schemeClr val="tx1"/>
                </a:solidFill>
                <a:latin typeface="+mn-lt"/>
                <a:ea typeface="+mn-ea"/>
                <a:cs typeface="+mn-cs"/>
              </a:rPr>
              <a:t>1) The costs and health benefits of a set of related interventions are evaluated, singly and</a:t>
            </a:r>
          </a:p>
          <a:p>
            <a:r>
              <a:rPr lang="en-US" sz="1200" kern="1200" baseline="0" dirty="0" smtClean="0">
                <a:solidFill>
                  <a:schemeClr val="tx1"/>
                </a:solidFill>
                <a:latin typeface="+mn-lt"/>
                <a:ea typeface="+mn-ea"/>
                <a:cs typeface="+mn-cs"/>
              </a:rPr>
              <a:t>in combination, with respect to the counterfactual case that those interventions are not in</a:t>
            </a:r>
          </a:p>
          <a:p>
            <a:r>
              <a:rPr lang="en-US" sz="1200" kern="1200" baseline="0" dirty="0" smtClean="0">
                <a:solidFill>
                  <a:schemeClr val="tx1"/>
                </a:solidFill>
                <a:latin typeface="+mn-lt"/>
                <a:ea typeface="+mn-ea"/>
                <a:cs typeface="+mn-cs"/>
              </a:rPr>
              <a:t>place (a reference situation referred to as the null scenario).</a:t>
            </a:r>
          </a:p>
          <a:p>
            <a:r>
              <a:rPr lang="en-US" sz="1200" kern="1200" baseline="0" dirty="0" smtClean="0">
                <a:solidFill>
                  <a:schemeClr val="tx1"/>
                </a:solidFill>
                <a:latin typeface="+mn-lt"/>
                <a:ea typeface="+mn-ea"/>
                <a:cs typeface="+mn-cs"/>
              </a:rPr>
              <a:t>2) Cost effectiveness analysis results are used to classify interventions into those that are</a:t>
            </a:r>
          </a:p>
          <a:p>
            <a:r>
              <a:rPr lang="en-US" sz="1200" kern="1200" baseline="0" dirty="0" smtClean="0">
                <a:solidFill>
                  <a:schemeClr val="tx1"/>
                </a:solidFill>
                <a:latin typeface="+mn-lt"/>
                <a:ea typeface="+mn-ea"/>
                <a:cs typeface="+mn-cs"/>
              </a:rPr>
              <a:t>very cost-effective, cost-ineffective, and somewhere in between rather than using a</a:t>
            </a:r>
          </a:p>
          <a:p>
            <a:r>
              <a:rPr lang="en-US" sz="1200" kern="1200" baseline="0" dirty="0" smtClean="0">
                <a:solidFill>
                  <a:schemeClr val="tx1"/>
                </a:solidFill>
                <a:latin typeface="+mn-lt"/>
                <a:ea typeface="+mn-ea"/>
                <a:cs typeface="+mn-cs"/>
              </a:rPr>
              <a:t>traditional league table approach.</a:t>
            </a:r>
          </a:p>
          <a:p>
            <a:r>
              <a:rPr lang="en-US" sz="1200" kern="1200" baseline="0" dirty="0" smtClean="0">
                <a:solidFill>
                  <a:schemeClr val="tx1"/>
                </a:solidFill>
                <a:latin typeface="+mn-lt"/>
                <a:ea typeface="+mn-ea"/>
                <a:cs typeface="+mn-cs"/>
              </a:rPr>
              <a:t>The effectiveness could be calculated in traditional way:</a:t>
            </a:r>
          </a:p>
          <a:p>
            <a:r>
              <a:rPr lang="en-US" sz="1200" kern="1200" baseline="0" dirty="0" smtClean="0">
                <a:solidFill>
                  <a:schemeClr val="tx1"/>
                </a:solidFill>
                <a:latin typeface="+mn-lt"/>
                <a:ea typeface="+mn-ea"/>
                <a:cs typeface="+mn-cs"/>
              </a:rPr>
              <a:t>1) </a:t>
            </a:r>
            <a:r>
              <a:rPr lang="en-US" sz="1200" kern="1200" baseline="0" dirty="0" err="1" smtClean="0">
                <a:solidFill>
                  <a:schemeClr val="tx1"/>
                </a:solidFill>
                <a:latin typeface="+mn-lt"/>
                <a:ea typeface="+mn-ea"/>
                <a:cs typeface="+mn-cs"/>
              </a:rPr>
              <a:t>Potentional</a:t>
            </a:r>
            <a:r>
              <a:rPr lang="en-US" sz="1200" kern="1200" baseline="0" dirty="0" smtClean="0">
                <a:solidFill>
                  <a:schemeClr val="tx1"/>
                </a:solidFill>
                <a:latin typeface="+mn-lt"/>
                <a:ea typeface="+mn-ea"/>
                <a:cs typeface="+mn-cs"/>
              </a:rPr>
              <a:t> is possible modification (cases) by total load (all case –utilization).</a:t>
            </a:r>
          </a:p>
          <a:p>
            <a:r>
              <a:rPr lang="en-US" sz="1200" kern="1200" baseline="0" dirty="0" smtClean="0">
                <a:solidFill>
                  <a:schemeClr val="tx1"/>
                </a:solidFill>
                <a:latin typeface="+mn-lt"/>
                <a:ea typeface="+mn-ea"/>
                <a:cs typeface="+mn-cs"/>
              </a:rPr>
              <a:t>2) Real is modified (cases) by total load (all case –utilization).</a:t>
            </a:r>
          </a:p>
          <a:p>
            <a:r>
              <a:rPr lang="en-US" sz="1200" kern="1200" baseline="0" dirty="0" smtClean="0">
                <a:solidFill>
                  <a:schemeClr val="tx1"/>
                </a:solidFill>
                <a:latin typeface="+mn-lt"/>
                <a:ea typeface="+mn-ea"/>
                <a:cs typeface="+mn-cs"/>
              </a:rPr>
              <a:t>Effectiveness is the extent to which objectives appear to be attended and the target</a:t>
            </a:r>
          </a:p>
          <a:p>
            <a:r>
              <a:rPr lang="en-US" sz="1200" kern="1200" baseline="0" dirty="0" smtClean="0">
                <a:solidFill>
                  <a:schemeClr val="tx1"/>
                </a:solidFill>
                <a:latin typeface="+mn-lt"/>
                <a:ea typeface="+mn-ea"/>
                <a:cs typeface="+mn-cs"/>
              </a:rPr>
              <a:t>met.</a:t>
            </a:r>
          </a:p>
          <a:p>
            <a:r>
              <a:rPr lang="en-US" sz="1200" kern="1200" baseline="0" dirty="0" smtClean="0">
                <a:solidFill>
                  <a:schemeClr val="tx1"/>
                </a:solidFill>
                <a:latin typeface="+mn-lt"/>
                <a:ea typeface="+mn-ea"/>
                <a:cs typeface="+mn-cs"/>
              </a:rPr>
              <a:t>Traditional cost-effectiveness analysis does not evaluate the efficiency of the current mix</a:t>
            </a:r>
          </a:p>
          <a:p>
            <a:r>
              <a:rPr lang="en-US" sz="1200" kern="1200" baseline="0" dirty="0" smtClean="0">
                <a:solidFill>
                  <a:schemeClr val="tx1"/>
                </a:solidFill>
                <a:latin typeface="+mn-lt"/>
                <a:ea typeface="+mn-ea"/>
                <a:cs typeface="+mn-cs"/>
              </a:rPr>
              <a:t>of interventions, but considers only the efficiency of small changes (usually increases) in</a:t>
            </a:r>
          </a:p>
          <a:p>
            <a:r>
              <a:rPr lang="en-US" sz="1200" kern="1200" baseline="0" dirty="0" smtClean="0">
                <a:solidFill>
                  <a:schemeClr val="tx1"/>
                </a:solidFill>
                <a:latin typeface="+mn-lt"/>
                <a:ea typeface="+mn-ea"/>
                <a:cs typeface="+mn-cs"/>
              </a:rPr>
              <a:t>resource use at the margin (i.e. the starting point for analysis is the current situation of</a:t>
            </a:r>
          </a:p>
          <a:p>
            <a:r>
              <a:rPr lang="en-US" sz="1200" kern="1200" baseline="0" dirty="0" smtClean="0">
                <a:solidFill>
                  <a:schemeClr val="tx1"/>
                </a:solidFill>
                <a:latin typeface="+mn-lt"/>
                <a:ea typeface="+mn-ea"/>
                <a:cs typeface="+mn-cs"/>
              </a:rPr>
              <a:t>usual care). This shows whether a new procedure is more cost-effective than the existing</a:t>
            </a:r>
          </a:p>
          <a:p>
            <a:r>
              <a:rPr lang="en-US" sz="1200" kern="1200" baseline="0" dirty="0" smtClean="0">
                <a:solidFill>
                  <a:schemeClr val="tx1"/>
                </a:solidFill>
                <a:latin typeface="+mn-lt"/>
                <a:ea typeface="+mn-ea"/>
                <a:cs typeface="+mn-cs"/>
              </a:rPr>
              <a:t>one but avoids the question of whether the current procedure was worth doing, implicitly</a:t>
            </a:r>
          </a:p>
          <a:p>
            <a:r>
              <a:rPr lang="en-US" sz="1200" kern="1200" baseline="0" dirty="0" smtClean="0">
                <a:solidFill>
                  <a:schemeClr val="tx1"/>
                </a:solidFill>
                <a:latin typeface="+mn-lt"/>
                <a:ea typeface="+mn-ea"/>
                <a:cs typeface="+mn-cs"/>
              </a:rPr>
              <a:t>taking it as given that something would have to be done in that particular area.</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Calculating cost –effectiveness analysis by ‘WHO Choice’(figure 9)63</a:t>
            </a:r>
          </a:p>
          <a:p>
            <a:r>
              <a:rPr lang="en-US" sz="1200" kern="1200" baseline="0" dirty="0" smtClean="0">
                <a:solidFill>
                  <a:schemeClr val="tx1"/>
                </a:solidFill>
                <a:latin typeface="+mn-lt"/>
                <a:ea typeface="+mn-ea"/>
                <a:cs typeface="+mn-cs"/>
              </a:rPr>
              <a:t>1. </a:t>
            </a:r>
            <a:r>
              <a:rPr lang="en-US" sz="1200" b="1" kern="1200" baseline="0" dirty="0" smtClean="0">
                <a:solidFill>
                  <a:schemeClr val="tx1"/>
                </a:solidFill>
                <a:latin typeface="+mn-lt"/>
                <a:ea typeface="+mn-ea"/>
                <a:cs typeface="+mn-cs"/>
              </a:rPr>
              <a:t>Specification of interventions: The first step involves the specification and definition</a:t>
            </a:r>
          </a:p>
          <a:p>
            <a:r>
              <a:rPr lang="en-US" sz="1200" kern="1200" baseline="0" dirty="0" smtClean="0">
                <a:solidFill>
                  <a:schemeClr val="tx1"/>
                </a:solidFill>
                <a:latin typeface="+mn-lt"/>
                <a:ea typeface="+mn-ea"/>
                <a:cs typeface="+mn-cs"/>
              </a:rPr>
              <a:t>of interventions to be included in the analysis, including a clear description of the target</a:t>
            </a:r>
          </a:p>
          <a:p>
            <a:r>
              <a:rPr lang="en-US" sz="1200" kern="1200" baseline="0" dirty="0" smtClean="0">
                <a:solidFill>
                  <a:schemeClr val="tx1"/>
                </a:solidFill>
                <a:latin typeface="+mn-lt"/>
                <a:ea typeface="+mn-ea"/>
                <a:cs typeface="+mn-cs"/>
              </a:rPr>
              <a:t>population, population-level coverage and where applicable, the treatment regimen.</a:t>
            </a:r>
          </a:p>
          <a:p>
            <a:r>
              <a:rPr lang="en-US" sz="1200" kern="1200" baseline="0" dirty="0" smtClean="0">
                <a:solidFill>
                  <a:schemeClr val="tx1"/>
                </a:solidFill>
                <a:latin typeface="+mn-lt"/>
                <a:ea typeface="+mn-ea"/>
                <a:cs typeface="+mn-cs"/>
              </a:rPr>
              <a:t>2. </a:t>
            </a:r>
            <a:r>
              <a:rPr lang="en-US" sz="1200" b="1" kern="1200" baseline="0" dirty="0" smtClean="0">
                <a:solidFill>
                  <a:schemeClr val="tx1"/>
                </a:solidFill>
                <a:latin typeface="+mn-lt"/>
                <a:ea typeface="+mn-ea"/>
                <a:cs typeface="+mn-cs"/>
              </a:rPr>
              <a:t>Contextualization of intervention effectiveness</a:t>
            </a:r>
            <a:r>
              <a:rPr lang="en-US" sz="1200" b="1" i="1" kern="1200" baseline="0" dirty="0" smtClean="0">
                <a:solidFill>
                  <a:schemeClr val="tx1"/>
                </a:solidFill>
                <a:latin typeface="+mn-lt"/>
                <a:ea typeface="+mn-ea"/>
                <a:cs typeface="+mn-cs"/>
              </a:rPr>
              <a:t>: The population-level impact of</a:t>
            </a:r>
          </a:p>
          <a:p>
            <a:r>
              <a:rPr lang="en-US" sz="1200" kern="1200" baseline="0" dirty="0" smtClean="0">
                <a:solidFill>
                  <a:schemeClr val="tx1"/>
                </a:solidFill>
                <a:latin typeface="+mn-lt"/>
                <a:ea typeface="+mn-ea"/>
                <a:cs typeface="+mn-cs"/>
              </a:rPr>
              <a:t>different interventions is measured in terms of DALYs averted per year, relative to the</a:t>
            </a:r>
          </a:p>
          <a:p>
            <a:r>
              <a:rPr lang="en-US" sz="1200" kern="1200" baseline="0" dirty="0" smtClean="0">
                <a:solidFill>
                  <a:schemeClr val="tx1"/>
                </a:solidFill>
                <a:latin typeface="+mn-lt"/>
                <a:ea typeface="+mn-ea"/>
                <a:cs typeface="+mn-cs"/>
              </a:rPr>
              <a:t>situation of no intervention for the disease(s) or risk factor(s) in question. Key input</a:t>
            </a:r>
          </a:p>
          <a:p>
            <a:r>
              <a:rPr lang="en-US" sz="1200" kern="1200" baseline="0" dirty="0" smtClean="0">
                <a:solidFill>
                  <a:schemeClr val="tx1"/>
                </a:solidFill>
                <a:latin typeface="+mn-lt"/>
                <a:ea typeface="+mn-ea"/>
                <a:cs typeface="+mn-cs"/>
              </a:rPr>
              <a:t>parameters underlying this include the population's demographic structure,</a:t>
            </a:r>
          </a:p>
          <a:p>
            <a:r>
              <a:rPr lang="en-US" sz="1200" kern="1200" baseline="0" dirty="0" smtClean="0">
                <a:solidFill>
                  <a:schemeClr val="tx1"/>
                </a:solidFill>
                <a:latin typeface="+mn-lt"/>
                <a:ea typeface="+mn-ea"/>
                <a:cs typeface="+mn-cs"/>
              </a:rPr>
              <a:t>epidemiological rates (incidence, prevalence, remission and case fatality) and Health</a:t>
            </a:r>
          </a:p>
          <a:p>
            <a:r>
              <a:rPr lang="en-US" sz="1200" kern="1200" baseline="0" dirty="0" smtClean="0">
                <a:solidFill>
                  <a:schemeClr val="tx1"/>
                </a:solidFill>
                <a:latin typeface="+mn-lt"/>
                <a:ea typeface="+mn-ea"/>
                <a:cs typeface="+mn-cs"/>
              </a:rPr>
              <a:t>State Valuations ( HSV) the valuation of time spent in a particular health state, such as</a:t>
            </a:r>
          </a:p>
          <a:p>
            <a:r>
              <a:rPr lang="en-US" sz="1200" kern="1200" baseline="0" dirty="0" smtClean="0">
                <a:solidFill>
                  <a:schemeClr val="tx1"/>
                </a:solidFill>
                <a:latin typeface="+mn-lt"/>
                <a:ea typeface="+mn-ea"/>
                <a:cs typeface="+mn-cs"/>
              </a:rPr>
              <a:t>being blind or having diabetes, relative to full health.</a:t>
            </a:r>
          </a:p>
          <a:p>
            <a:r>
              <a:rPr lang="en-US" sz="1200" kern="1200" baseline="0" dirty="0" smtClean="0">
                <a:solidFill>
                  <a:schemeClr val="tx1"/>
                </a:solidFill>
                <a:latin typeface="+mn-lt"/>
                <a:ea typeface="+mn-ea"/>
                <a:cs typeface="+mn-cs"/>
              </a:rPr>
              <a:t>4. </a:t>
            </a:r>
            <a:r>
              <a:rPr lang="en-US" sz="1200" b="1" kern="1200" baseline="0" dirty="0" smtClean="0">
                <a:solidFill>
                  <a:schemeClr val="tx1"/>
                </a:solidFill>
                <a:latin typeface="+mn-lt"/>
                <a:ea typeface="+mn-ea"/>
                <a:cs typeface="+mn-cs"/>
              </a:rPr>
              <a:t>Contextualization of intervention costs: Intervention costs at the level of</a:t>
            </a:r>
          </a:p>
          <a:p>
            <a:r>
              <a:rPr lang="en-US" sz="1200" kern="1200" baseline="0" dirty="0" smtClean="0">
                <a:solidFill>
                  <a:schemeClr val="tx1"/>
                </a:solidFill>
                <a:latin typeface="+mn-lt"/>
                <a:ea typeface="+mn-ea"/>
                <a:cs typeface="+mn-cs"/>
              </a:rPr>
              <a:t>epidemiological sub-regions of the World have been expressed in international</a:t>
            </a:r>
          </a:p>
          <a:p>
            <a:r>
              <a:rPr lang="en-US" sz="1200" kern="1200" baseline="0" dirty="0" smtClean="0">
                <a:solidFill>
                  <a:schemeClr val="tx1"/>
                </a:solidFill>
                <a:latin typeface="+mn-lt"/>
                <a:ea typeface="+mn-ea"/>
                <a:cs typeface="+mn-cs"/>
              </a:rPr>
              <a:t>dollars (I$). This captures differences in purchasing power between different</a:t>
            </a:r>
          </a:p>
          <a:p>
            <a:r>
              <a:rPr lang="en-US" sz="1200" kern="1200" baseline="0" dirty="0" smtClean="0">
                <a:solidFill>
                  <a:schemeClr val="tx1"/>
                </a:solidFill>
                <a:latin typeface="+mn-lt"/>
                <a:ea typeface="+mn-ea"/>
                <a:cs typeface="+mn-cs"/>
              </a:rPr>
              <a:t>countries and allows for a degree of comparison across sub-regions that would be</a:t>
            </a:r>
          </a:p>
          <a:p>
            <a:r>
              <a:rPr lang="en-US" sz="1200" kern="1200" baseline="0" dirty="0" smtClean="0">
                <a:solidFill>
                  <a:schemeClr val="tx1"/>
                </a:solidFill>
                <a:latin typeface="+mn-lt"/>
                <a:ea typeface="+mn-ea"/>
                <a:cs typeface="+mn-cs"/>
              </a:rPr>
              <a:t>inappropriate using official exchange rates. For country-level analysis, costs would</a:t>
            </a:r>
          </a:p>
          <a:p>
            <a:r>
              <a:rPr lang="en-US" sz="1200" kern="1200" baseline="0" dirty="0" smtClean="0">
                <a:solidFill>
                  <a:schemeClr val="tx1"/>
                </a:solidFill>
                <a:latin typeface="+mn-lt"/>
                <a:ea typeface="+mn-ea"/>
                <a:cs typeface="+mn-cs"/>
              </a:rPr>
              <a:t>also be expressed in local currency units, which can be approximated by dividing</a:t>
            </a:r>
          </a:p>
          <a:p>
            <a:r>
              <a:rPr lang="en-US" sz="1200" kern="1200" baseline="0" dirty="0" smtClean="0">
                <a:solidFill>
                  <a:schemeClr val="tx1"/>
                </a:solidFill>
                <a:latin typeface="+mn-lt"/>
                <a:ea typeface="+mn-ea"/>
                <a:cs typeface="+mn-cs"/>
              </a:rPr>
              <a:t>existing cost estimates by the appropriate purchasing power parity exchange rate. A</a:t>
            </a:r>
          </a:p>
          <a:p>
            <a:r>
              <a:rPr lang="en-US" sz="1200" kern="1200" baseline="0" dirty="0" smtClean="0">
                <a:solidFill>
                  <a:schemeClr val="tx1"/>
                </a:solidFill>
                <a:latin typeface="+mn-lt"/>
                <a:ea typeface="+mn-ea"/>
                <a:cs typeface="+mn-cs"/>
              </a:rPr>
              <a:t>more accurate and preferable method is to substitute new unit prices for all the</a:t>
            </a:r>
          </a:p>
          <a:p>
            <a:r>
              <a:rPr lang="en-US" sz="1200" kern="1200" baseline="0" dirty="0" smtClean="0">
                <a:solidFill>
                  <a:schemeClr val="tx1"/>
                </a:solidFill>
                <a:latin typeface="+mn-lt"/>
                <a:ea typeface="+mn-ea"/>
                <a:cs typeface="+mn-cs"/>
              </a:rPr>
              <a:t>specific resource inputs in the Cost-it template (e.g. the price of a drug or the unit</a:t>
            </a:r>
          </a:p>
          <a:p>
            <a:r>
              <a:rPr lang="en-US" sz="1200" kern="1200" baseline="0" dirty="0" smtClean="0">
                <a:solidFill>
                  <a:schemeClr val="tx1"/>
                </a:solidFill>
                <a:latin typeface="+mn-lt"/>
                <a:ea typeface="+mn-ea"/>
                <a:cs typeface="+mn-cs"/>
              </a:rPr>
              <a:t>cost of an outpatient attendance). In addition, the quantities of resources consumed</a:t>
            </a:r>
          </a:p>
          <a:p>
            <a:r>
              <a:rPr lang="en-US" sz="1200" kern="1200" baseline="0" dirty="0" smtClean="0">
                <a:solidFill>
                  <a:schemeClr val="tx1"/>
                </a:solidFill>
                <a:latin typeface="+mn-lt"/>
                <a:ea typeface="+mn-ea"/>
                <a:cs typeface="+mn-cs"/>
              </a:rPr>
              <a:t>can easily be modified in line with country experiences (reflecting, for example,</a:t>
            </a:r>
          </a:p>
          <a:p>
            <a:r>
              <a:rPr lang="en-US" sz="1200" kern="1200" baseline="0" dirty="0" smtClean="0">
                <a:solidFill>
                  <a:schemeClr val="tx1"/>
                </a:solidFill>
                <a:latin typeface="+mn-lt"/>
                <a:ea typeface="+mn-ea"/>
                <a:cs typeface="+mn-cs"/>
              </a:rPr>
              <a:t>differences in capacity utilization).</a:t>
            </a:r>
          </a:p>
          <a:p>
            <a:r>
              <a:rPr lang="en-US" sz="1200" kern="1200" baseline="0" dirty="0" smtClean="0">
                <a:solidFill>
                  <a:schemeClr val="tx1"/>
                </a:solidFill>
                <a:latin typeface="+mn-lt"/>
                <a:ea typeface="+mn-ea"/>
                <a:cs typeface="+mn-cs"/>
              </a:rPr>
              <a:t>5. It requires minimum adjustments, limited to adjusting population numbers and</a:t>
            </a:r>
          </a:p>
          <a:p>
            <a:r>
              <a:rPr lang="en-US" sz="1200" kern="1200" baseline="0" dirty="0" smtClean="0">
                <a:solidFill>
                  <a:schemeClr val="tx1"/>
                </a:solidFill>
                <a:latin typeface="+mn-lt"/>
                <a:ea typeface="+mn-ea"/>
                <a:cs typeface="+mn-cs"/>
              </a:rPr>
              <a:t>structures, effectiveness levels and unit costs and quantities. This provides country</a:t>
            </a:r>
          </a:p>
          <a:p>
            <a:r>
              <a:rPr lang="en-US" sz="1200" kern="1200" baseline="0" dirty="0" smtClean="0">
                <a:solidFill>
                  <a:schemeClr val="tx1"/>
                </a:solidFill>
                <a:latin typeface="+mn-lt"/>
                <a:ea typeface="+mn-ea"/>
                <a:cs typeface="+mn-cs"/>
              </a:rPr>
              <a:t>policy-makers with the ideal mix of interventions – the mix that would maximize</a:t>
            </a:r>
          </a:p>
          <a:p>
            <a:r>
              <a:rPr lang="en-US" sz="1200" kern="1200" baseline="0" dirty="0" smtClean="0">
                <a:solidFill>
                  <a:schemeClr val="tx1"/>
                </a:solidFill>
                <a:latin typeface="+mn-lt"/>
                <a:ea typeface="+mn-ea"/>
                <a:cs typeface="+mn-cs"/>
              </a:rPr>
              <a:t>population health if they were undertaken efficiently. Depending on the availability of</a:t>
            </a:r>
          </a:p>
          <a:p>
            <a:r>
              <a:rPr lang="en-US" sz="1200" kern="1200" baseline="0" dirty="0" smtClean="0">
                <a:solidFill>
                  <a:schemeClr val="tx1"/>
                </a:solidFill>
                <a:latin typeface="+mn-lt"/>
                <a:ea typeface="+mn-ea"/>
                <a:cs typeface="+mn-cs"/>
              </a:rPr>
              <a:t>such data at a national level, it may be necessary to use expert opinion for this task. The</a:t>
            </a:r>
          </a:p>
          <a:p>
            <a:r>
              <a:rPr lang="en-US" sz="1200" kern="1200" baseline="0" dirty="0" smtClean="0">
                <a:solidFill>
                  <a:schemeClr val="tx1"/>
                </a:solidFill>
                <a:latin typeface="+mn-lt"/>
                <a:ea typeface="+mn-ea"/>
                <a:cs typeface="+mn-cs"/>
              </a:rPr>
              <a:t>WHO-CHOICE database can be contextualized to the country level in three ways.</a:t>
            </a:r>
          </a:p>
          <a:p>
            <a:r>
              <a:rPr lang="en-US" sz="1200" kern="1200" baseline="0" dirty="0" smtClean="0">
                <a:solidFill>
                  <a:schemeClr val="tx1"/>
                </a:solidFill>
                <a:latin typeface="+mn-lt"/>
                <a:ea typeface="+mn-ea"/>
                <a:cs typeface="+mn-cs"/>
              </a:rPr>
              <a:t>6. The second steps allow the analyst to capture some local constraints – for instance,</a:t>
            </a:r>
          </a:p>
          <a:p>
            <a:r>
              <a:rPr lang="en-US" sz="1200" kern="1200" baseline="0" dirty="0" smtClean="0">
                <a:solidFill>
                  <a:schemeClr val="tx1"/>
                </a:solidFill>
                <a:latin typeface="+mn-lt"/>
                <a:ea typeface="+mn-ea"/>
                <a:cs typeface="+mn-cs"/>
              </a:rPr>
              <a:t>scarcity of health personnel. In this case, the analysis would need to ensure that the</a:t>
            </a:r>
          </a:p>
          <a:p>
            <a:r>
              <a:rPr lang="en-US" sz="1200" kern="1200" baseline="0" dirty="0" smtClean="0">
                <a:solidFill>
                  <a:schemeClr val="tx1"/>
                </a:solidFill>
                <a:latin typeface="+mn-lt"/>
                <a:ea typeface="+mn-ea"/>
                <a:cs typeface="+mn-cs"/>
              </a:rPr>
              <a:t>58</a:t>
            </a:r>
          </a:p>
          <a:p>
            <a:r>
              <a:rPr lang="en-US" sz="1200" kern="1200" baseline="0" dirty="0" smtClean="0">
                <a:solidFill>
                  <a:schemeClr val="tx1"/>
                </a:solidFill>
                <a:latin typeface="+mn-lt"/>
                <a:ea typeface="+mn-ea"/>
                <a:cs typeface="+mn-cs"/>
              </a:rPr>
              <a:t>personnel requirements imposed by the selected mix of interventions do not exceed the</a:t>
            </a:r>
          </a:p>
          <a:p>
            <a:r>
              <a:rPr lang="en-US" sz="1200" kern="1200" baseline="0" dirty="0" smtClean="0">
                <a:solidFill>
                  <a:schemeClr val="tx1"/>
                </a:solidFill>
                <a:latin typeface="+mn-lt"/>
                <a:ea typeface="+mn-ea"/>
                <a:cs typeface="+mn-cs"/>
              </a:rPr>
              <a:t>available supply.</a:t>
            </a:r>
          </a:p>
          <a:p>
            <a:r>
              <a:rPr lang="en-US" sz="1200" kern="1200" baseline="0" dirty="0" smtClean="0">
                <a:solidFill>
                  <a:schemeClr val="tx1"/>
                </a:solidFill>
                <a:latin typeface="+mn-lt"/>
                <a:ea typeface="+mn-ea"/>
                <a:cs typeface="+mn-cs"/>
              </a:rPr>
              <a:t>7. Modify the analysis assuming according to the current levels of capacity utilization in</a:t>
            </a:r>
          </a:p>
          <a:p>
            <a:r>
              <a:rPr lang="en-US" sz="1200" kern="1200" baseline="0" dirty="0" smtClean="0">
                <a:solidFill>
                  <a:schemeClr val="tx1"/>
                </a:solidFill>
                <a:latin typeface="+mn-lt"/>
                <a:ea typeface="+mn-ea"/>
                <a:cs typeface="+mn-cs"/>
              </a:rPr>
              <a:t>the country and look for local constraints on the availability of infrastructure. Include</a:t>
            </a:r>
          </a:p>
          <a:p>
            <a:r>
              <a:rPr lang="en-US" sz="1200" kern="1200" baseline="0" dirty="0" smtClean="0">
                <a:solidFill>
                  <a:schemeClr val="tx1"/>
                </a:solidFill>
                <a:latin typeface="+mn-lt"/>
                <a:ea typeface="+mn-ea"/>
                <a:cs typeface="+mn-cs"/>
              </a:rPr>
              <a:t>the prices locally using prices of generic drugs instead of using off-patented</a:t>
            </a:r>
          </a:p>
          <a:p>
            <a:r>
              <a:rPr lang="en-US" sz="1200" kern="1200" baseline="0" dirty="0" smtClean="0">
                <a:solidFill>
                  <a:schemeClr val="tx1"/>
                </a:solidFill>
                <a:latin typeface="+mn-lt"/>
                <a:ea typeface="+mn-ea"/>
                <a:cs typeface="+mn-cs"/>
              </a:rPr>
              <a:t>international prices of generic drugs.</a:t>
            </a:r>
          </a:p>
          <a:p>
            <a:r>
              <a:rPr lang="en-US" sz="1200" kern="1200" baseline="0" dirty="0" smtClean="0">
                <a:solidFill>
                  <a:schemeClr val="tx1"/>
                </a:solidFill>
                <a:latin typeface="+mn-lt"/>
                <a:ea typeface="+mn-ea"/>
                <a:cs typeface="+mn-cs"/>
              </a:rPr>
              <a:t>• The output the process is a revised, population-specific set of average and</a:t>
            </a:r>
          </a:p>
          <a:p>
            <a:r>
              <a:rPr lang="en-US" sz="1200" kern="1200" baseline="0" dirty="0" smtClean="0">
                <a:solidFill>
                  <a:schemeClr val="tx1"/>
                </a:solidFill>
                <a:latin typeface="+mn-lt"/>
                <a:ea typeface="+mn-ea"/>
                <a:cs typeface="+mn-cs"/>
              </a:rPr>
              <a:t>incremental cost-effectiveness ratios for interventions addressing leading</a:t>
            </a:r>
          </a:p>
          <a:p>
            <a:r>
              <a:rPr lang="en-US" sz="1200" kern="1200" baseline="0" dirty="0" smtClean="0">
                <a:solidFill>
                  <a:schemeClr val="tx1"/>
                </a:solidFill>
                <a:latin typeface="+mn-lt"/>
                <a:ea typeface="+mn-ea"/>
                <a:cs typeface="+mn-cs"/>
              </a:rPr>
              <a:t>contributors to national disease burden. The potential usefulness of this</a:t>
            </a:r>
          </a:p>
          <a:p>
            <a:r>
              <a:rPr lang="en-US" sz="1200" kern="1200" baseline="0" dirty="0" smtClean="0">
                <a:solidFill>
                  <a:schemeClr val="tx1"/>
                </a:solidFill>
                <a:latin typeface="+mn-lt"/>
                <a:ea typeface="+mn-ea"/>
                <a:cs typeface="+mn-cs"/>
              </a:rPr>
              <a:t>information is for health policy and planning.</a:t>
            </a:r>
          </a:p>
          <a:p>
            <a:r>
              <a:rPr lang="en-US" sz="1200" kern="1200" baseline="0" dirty="0" smtClean="0">
                <a:solidFill>
                  <a:schemeClr val="tx1"/>
                </a:solidFill>
                <a:latin typeface="+mn-lt"/>
                <a:ea typeface="+mn-ea"/>
                <a:cs typeface="+mn-cs"/>
              </a:rPr>
              <a:t>• The contribution of generalized CEA to national-level priority-setting: Establish</a:t>
            </a:r>
          </a:p>
          <a:p>
            <a:r>
              <a:rPr lang="en-US" sz="1200" kern="1200" baseline="0" dirty="0" smtClean="0">
                <a:solidFill>
                  <a:schemeClr val="tx1"/>
                </a:solidFill>
                <a:latin typeface="+mn-lt"/>
                <a:ea typeface="+mn-ea"/>
                <a:cs typeface="+mn-cs"/>
              </a:rPr>
              <a:t>combinations of cost-effective interventions that best address stated goals of the</a:t>
            </a:r>
          </a:p>
          <a:p>
            <a:r>
              <a:rPr lang="en-US" sz="1200" kern="1200" baseline="0" dirty="0" smtClean="0">
                <a:solidFill>
                  <a:schemeClr val="tx1"/>
                </a:solidFill>
                <a:latin typeface="+mn-lt"/>
                <a:ea typeface="+mn-ea"/>
                <a:cs typeface="+mn-cs"/>
              </a:rPr>
              <a:t>health system, including improved responsiveness and reduced inequalities.</a:t>
            </a:r>
          </a:p>
          <a:p>
            <a:r>
              <a:rPr lang="en-US" sz="1200" kern="1200" baseline="0" dirty="0" smtClean="0">
                <a:solidFill>
                  <a:schemeClr val="tx1"/>
                </a:solidFill>
                <a:latin typeface="+mn-lt"/>
                <a:ea typeface="+mn-ea"/>
                <a:cs typeface="+mn-cs"/>
              </a:rPr>
              <a:t>Indeed, Generalized CEA has been specifically developed as a means by which</a:t>
            </a:r>
          </a:p>
          <a:p>
            <a:r>
              <a:rPr lang="en-US" sz="1200" kern="1200" baseline="0" dirty="0" smtClean="0">
                <a:solidFill>
                  <a:schemeClr val="tx1"/>
                </a:solidFill>
                <a:latin typeface="+mn-lt"/>
                <a:ea typeface="+mn-ea"/>
                <a:cs typeface="+mn-cs"/>
              </a:rPr>
              <a:t>decision makers may assess and potentially improve the overall performance (or</a:t>
            </a:r>
          </a:p>
          <a:p>
            <a:r>
              <a:rPr lang="en-US" sz="1200" kern="1200" baseline="0" dirty="0" smtClean="0">
                <a:solidFill>
                  <a:schemeClr val="tx1"/>
                </a:solidFill>
                <a:latin typeface="+mn-lt"/>
                <a:ea typeface="+mn-ea"/>
                <a:cs typeface="+mn-cs"/>
              </a:rPr>
              <a:t>efficiency) of their health systems.</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Advantages of cost effectiveness analysis: 64</a:t>
            </a:r>
          </a:p>
          <a:p>
            <a:r>
              <a:rPr lang="en-US" sz="1200" kern="1200" baseline="0" dirty="0" smtClean="0">
                <a:solidFill>
                  <a:schemeClr val="tx1"/>
                </a:solidFill>
                <a:latin typeface="+mn-lt"/>
                <a:ea typeface="+mn-ea"/>
                <a:cs typeface="+mn-cs"/>
              </a:rPr>
              <a:t>1. Useful to know the cause of failure to attend the objective and the unmet demand.</a:t>
            </a:r>
          </a:p>
          <a:p>
            <a:r>
              <a:rPr lang="en-US" sz="1200" kern="1200" baseline="0" dirty="0" smtClean="0">
                <a:solidFill>
                  <a:schemeClr val="tx1"/>
                </a:solidFill>
                <a:latin typeface="+mn-lt"/>
                <a:ea typeface="+mn-ea"/>
                <a:cs typeface="+mn-cs"/>
              </a:rPr>
              <a:t>2. To review the adequacy of corrective action taken, for example, if a program in a</a:t>
            </a:r>
          </a:p>
          <a:p>
            <a:r>
              <a:rPr lang="en-US" sz="1200" kern="1200" baseline="0" dirty="0" smtClean="0">
                <a:solidFill>
                  <a:schemeClr val="tx1"/>
                </a:solidFill>
                <a:latin typeface="+mn-lt"/>
                <a:ea typeface="+mn-ea"/>
                <a:cs typeface="+mn-cs"/>
              </a:rPr>
              <a:t>country is to improve the child nutrition, the output indicators could be the</a:t>
            </a:r>
          </a:p>
          <a:p>
            <a:r>
              <a:rPr lang="en-US" sz="1200" kern="1200" baseline="0" dirty="0" smtClean="0">
                <a:solidFill>
                  <a:schemeClr val="tx1"/>
                </a:solidFill>
                <a:latin typeface="+mn-lt"/>
                <a:ea typeface="+mn-ea"/>
                <a:cs typeface="+mn-cs"/>
              </a:rPr>
              <a:t>number of children whose nutritional status has improved following the</a:t>
            </a:r>
          </a:p>
          <a:p>
            <a:r>
              <a:rPr lang="en-US" sz="1200" kern="1200" baseline="0" dirty="0" smtClean="0">
                <a:solidFill>
                  <a:schemeClr val="tx1"/>
                </a:solidFill>
                <a:latin typeface="+mn-lt"/>
                <a:ea typeface="+mn-ea"/>
                <a:cs typeface="+mn-cs"/>
              </a:rPr>
              <a:t>59</a:t>
            </a:r>
          </a:p>
          <a:p>
            <a:r>
              <a:rPr lang="en-US" sz="1200" kern="1200" baseline="0" dirty="0" smtClean="0">
                <a:solidFill>
                  <a:schemeClr val="tx1"/>
                </a:solidFill>
                <a:latin typeface="+mn-lt"/>
                <a:ea typeface="+mn-ea"/>
                <a:cs typeface="+mn-cs"/>
              </a:rPr>
              <a:t>introduction of the program, could be assessed in terms of the percentage of</a:t>
            </a:r>
          </a:p>
          <a:p>
            <a:r>
              <a:rPr lang="en-US" sz="1200" kern="1200" baseline="0" dirty="0" smtClean="0">
                <a:solidFill>
                  <a:schemeClr val="tx1"/>
                </a:solidFill>
                <a:latin typeface="+mn-lt"/>
                <a:ea typeface="+mn-ea"/>
                <a:cs typeface="+mn-cs"/>
              </a:rPr>
              <a:t>preschool children with an adequate nutritional status.</a:t>
            </a:r>
          </a:p>
          <a:p>
            <a:r>
              <a:rPr lang="en-US" sz="1200" kern="1200" baseline="0" dirty="0" smtClean="0">
                <a:solidFill>
                  <a:schemeClr val="tx1"/>
                </a:solidFill>
                <a:latin typeface="+mn-lt"/>
                <a:ea typeface="+mn-ea"/>
                <a:cs typeface="+mn-cs"/>
              </a:rPr>
              <a:t>3. In a cost effectiveness analysis, changes in health status will be expressed in</a:t>
            </a:r>
          </a:p>
          <a:p>
            <a:r>
              <a:rPr lang="en-US" sz="1200" kern="1200" baseline="0" dirty="0" smtClean="0">
                <a:solidFill>
                  <a:schemeClr val="tx1"/>
                </a:solidFill>
                <a:latin typeface="+mn-lt"/>
                <a:ea typeface="+mn-ea"/>
                <a:cs typeface="+mn-cs"/>
              </a:rPr>
              <a:t>natural units For example, the economic analysis of the treatment of peptic ulcer</a:t>
            </a:r>
          </a:p>
          <a:p>
            <a:r>
              <a:rPr lang="en-US" sz="1200" kern="1200" baseline="0" dirty="0" smtClean="0">
                <a:solidFill>
                  <a:schemeClr val="tx1"/>
                </a:solidFill>
                <a:latin typeface="+mn-lt"/>
                <a:ea typeface="+mn-ea"/>
                <a:cs typeface="+mn-cs"/>
              </a:rPr>
              <a:t>by two different drugs might measure outcome as "proportion of ulcers healed</a:t>
            </a:r>
          </a:p>
          <a:p>
            <a:r>
              <a:rPr lang="en-US" sz="1200" kern="1200" baseline="0" dirty="0" smtClean="0">
                <a:solidFill>
                  <a:schemeClr val="tx1"/>
                </a:solidFill>
                <a:latin typeface="+mn-lt"/>
                <a:ea typeface="+mn-ea"/>
                <a:cs typeface="+mn-cs"/>
              </a:rPr>
              <a:t>after a six week course." Treatments could be compared according to the cost per</a:t>
            </a:r>
          </a:p>
          <a:p>
            <a:r>
              <a:rPr lang="en-US" sz="1200" kern="1200" baseline="0" dirty="0" smtClean="0">
                <a:solidFill>
                  <a:schemeClr val="tx1"/>
                </a:solidFill>
                <a:latin typeface="+mn-lt"/>
                <a:ea typeface="+mn-ea"/>
                <a:cs typeface="+mn-cs"/>
              </a:rPr>
              <a:t>ulcer healed. However, if the relapse rates on the two drugs were very different,</a:t>
            </a:r>
          </a:p>
          <a:p>
            <a:r>
              <a:rPr lang="en-US" sz="1200" kern="1200" baseline="0" dirty="0" smtClean="0">
                <a:solidFill>
                  <a:schemeClr val="tx1"/>
                </a:solidFill>
                <a:latin typeface="+mn-lt"/>
                <a:ea typeface="+mn-ea"/>
                <a:cs typeface="+mn-cs"/>
              </a:rPr>
              <a:t>drug A might be falsely deemed "more cost effective" than drug B. A better</a:t>
            </a:r>
          </a:p>
          <a:p>
            <a:r>
              <a:rPr lang="en-US" sz="1200" kern="1200" baseline="0" dirty="0" smtClean="0">
                <a:solidFill>
                  <a:schemeClr val="tx1"/>
                </a:solidFill>
                <a:latin typeface="+mn-lt"/>
                <a:ea typeface="+mn-ea"/>
                <a:cs typeface="+mn-cs"/>
              </a:rPr>
              <a:t>outcome measure here might be "ulcers that remained healed at one year."65</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Limitations of cost effectiveness analysis:</a:t>
            </a:r>
          </a:p>
          <a:p>
            <a:r>
              <a:rPr lang="en-US" sz="1200" b="1" kern="1200" baseline="0" dirty="0" smtClean="0">
                <a:solidFill>
                  <a:schemeClr val="tx1"/>
                </a:solidFill>
                <a:latin typeface="+mn-lt"/>
                <a:ea typeface="+mn-ea"/>
                <a:cs typeface="+mn-cs"/>
              </a:rPr>
              <a:t>1. Methodological inconsistency: The heterogeneity of methods and outcome</a:t>
            </a:r>
          </a:p>
          <a:p>
            <a:r>
              <a:rPr lang="en-US" sz="1200" kern="1200" baseline="0" dirty="0" smtClean="0">
                <a:solidFill>
                  <a:schemeClr val="tx1"/>
                </a:solidFill>
                <a:latin typeface="+mn-lt"/>
                <a:ea typeface="+mn-ea"/>
                <a:cs typeface="+mn-cs"/>
              </a:rPr>
              <a:t>measures used in economic evaluations conducted by different investigators in</a:t>
            </a:r>
          </a:p>
          <a:p>
            <a:r>
              <a:rPr lang="en-US" sz="1200" kern="1200" baseline="0" dirty="0" smtClean="0">
                <a:solidFill>
                  <a:schemeClr val="tx1"/>
                </a:solidFill>
                <a:latin typeface="+mn-lt"/>
                <a:ea typeface="+mn-ea"/>
                <a:cs typeface="+mn-cs"/>
              </a:rPr>
              <a:t>different settings has complicated both the synthesis and the interpretation of </a:t>
            </a:r>
            <a:r>
              <a:rPr lang="en-US" sz="1200" kern="1200" baseline="0" dirty="0" err="1" smtClean="0">
                <a:solidFill>
                  <a:schemeClr val="tx1"/>
                </a:solidFill>
                <a:latin typeface="+mn-lt"/>
                <a:ea typeface="+mn-ea"/>
                <a:cs typeface="+mn-cs"/>
              </a:rPr>
              <a:t>costeffectiveness</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results.66</a:t>
            </a:r>
          </a:p>
          <a:p>
            <a:r>
              <a:rPr lang="en-US" sz="1200" b="1" kern="1200" baseline="0" dirty="0" smtClean="0">
                <a:solidFill>
                  <a:schemeClr val="tx1"/>
                </a:solidFill>
                <a:latin typeface="+mn-lt"/>
                <a:ea typeface="+mn-ea"/>
                <a:cs typeface="+mn-cs"/>
              </a:rPr>
              <a:t>2. Data unavailability: Data unavailability has limited the ability of policy-makers</a:t>
            </a:r>
          </a:p>
          <a:p>
            <a:r>
              <a:rPr lang="en-US" sz="1200" kern="1200" baseline="0" dirty="0" smtClean="0">
                <a:solidFill>
                  <a:schemeClr val="tx1"/>
                </a:solidFill>
                <a:latin typeface="+mn-lt"/>
                <a:ea typeface="+mn-ea"/>
                <a:cs typeface="+mn-cs"/>
              </a:rPr>
              <a:t>to address issues of </a:t>
            </a:r>
            <a:r>
              <a:rPr lang="en-US" sz="1200" kern="1200" baseline="0" dirty="0" err="1" smtClean="0">
                <a:solidFill>
                  <a:schemeClr val="tx1"/>
                </a:solidFill>
                <a:latin typeface="+mn-lt"/>
                <a:ea typeface="+mn-ea"/>
                <a:cs typeface="+mn-cs"/>
              </a:rPr>
              <a:t>allocative</a:t>
            </a:r>
            <a:r>
              <a:rPr lang="en-US" sz="1200" kern="1200" baseline="0" dirty="0" smtClean="0">
                <a:solidFill>
                  <a:schemeClr val="tx1"/>
                </a:solidFill>
                <a:latin typeface="+mn-lt"/>
                <a:ea typeface="+mn-ea"/>
                <a:cs typeface="+mn-cs"/>
              </a:rPr>
              <a:t> efficiency in the health sector</a:t>
            </a:r>
            <a:r>
              <a:rPr lang="en-US" sz="1200" b="1" kern="1200" baseline="0" dirty="0" smtClean="0">
                <a:solidFill>
                  <a:schemeClr val="tx1"/>
                </a:solidFill>
                <a:latin typeface="+mn-lt"/>
                <a:ea typeface="+mn-ea"/>
                <a:cs typeface="+mn-cs"/>
              </a:rPr>
              <a:t>. as there are gaps in</a:t>
            </a:r>
          </a:p>
          <a:p>
            <a:r>
              <a:rPr lang="en-US" sz="1200" kern="1200" baseline="0" dirty="0" smtClean="0">
                <a:solidFill>
                  <a:schemeClr val="tx1"/>
                </a:solidFill>
                <a:latin typeface="+mn-lt"/>
                <a:ea typeface="+mn-ea"/>
                <a:cs typeface="+mn-cs"/>
              </a:rPr>
              <a:t>the cost-effectiveness evidence base, particularly for historically marginalize</a:t>
            </a:r>
          </a:p>
          <a:p>
            <a:r>
              <a:rPr lang="en-US" sz="1200" kern="1200" baseline="0" dirty="0" smtClean="0">
                <a:solidFill>
                  <a:schemeClr val="tx1"/>
                </a:solidFill>
                <a:latin typeface="+mn-lt"/>
                <a:ea typeface="+mn-ea"/>
                <a:cs typeface="+mn-cs"/>
              </a:rPr>
              <a:t>services and for currently under-served populations (e.g. mental health care in</a:t>
            </a:r>
          </a:p>
          <a:p>
            <a:r>
              <a:rPr lang="en-US" sz="1200" kern="1200" baseline="0" dirty="0" smtClean="0">
                <a:solidFill>
                  <a:schemeClr val="tx1"/>
                </a:solidFill>
                <a:latin typeface="+mn-lt"/>
                <a:ea typeface="+mn-ea"/>
                <a:cs typeface="+mn-cs"/>
              </a:rPr>
              <a:t>developing countries) 66</a:t>
            </a:r>
          </a:p>
          <a:p>
            <a:r>
              <a:rPr lang="en-US" sz="1200" b="1" kern="1200" baseline="0" dirty="0" smtClean="0">
                <a:solidFill>
                  <a:schemeClr val="tx1"/>
                </a:solidFill>
                <a:latin typeface="+mn-lt"/>
                <a:ea typeface="+mn-ea"/>
                <a:cs typeface="+mn-cs"/>
              </a:rPr>
              <a:t>3. Lack of </a:t>
            </a:r>
            <a:r>
              <a:rPr lang="en-US" sz="1200" b="1" kern="1200" baseline="0" dirty="0" err="1" smtClean="0">
                <a:solidFill>
                  <a:schemeClr val="tx1"/>
                </a:solidFill>
                <a:latin typeface="+mn-lt"/>
                <a:ea typeface="+mn-ea"/>
                <a:cs typeface="+mn-cs"/>
              </a:rPr>
              <a:t>generalizability</a:t>
            </a:r>
            <a:r>
              <a:rPr lang="en-US" sz="1200" b="1" kern="1200" baseline="0" dirty="0" smtClean="0">
                <a:solidFill>
                  <a:schemeClr val="tx1"/>
                </a:solidFill>
                <a:latin typeface="+mn-lt"/>
                <a:ea typeface="+mn-ea"/>
                <a:cs typeface="+mn-cs"/>
              </a:rPr>
              <a:t>: Borrow results from other settings as countries are not</a:t>
            </a:r>
          </a:p>
          <a:p>
            <a:r>
              <a:rPr lang="en-US" sz="1200" kern="1200" baseline="0" dirty="0" smtClean="0">
                <a:solidFill>
                  <a:schemeClr val="tx1"/>
                </a:solidFill>
                <a:latin typeface="+mn-lt"/>
                <a:ea typeface="+mn-ea"/>
                <a:cs typeface="+mn-cs"/>
              </a:rPr>
              <a:t>able to under take cost effectiveness comparison studies on interventions in their</a:t>
            </a:r>
          </a:p>
          <a:p>
            <a:r>
              <a:rPr lang="en-US" sz="1200" kern="1200" baseline="0" dirty="0" smtClean="0">
                <a:solidFill>
                  <a:schemeClr val="tx1"/>
                </a:solidFill>
                <a:latin typeface="+mn-lt"/>
                <a:ea typeface="+mn-ea"/>
                <a:cs typeface="+mn-cs"/>
              </a:rPr>
              <a:t>setting. 66</a:t>
            </a:r>
          </a:p>
          <a:p>
            <a:r>
              <a:rPr lang="en-US" sz="1200" kern="1200" baseline="0" dirty="0" smtClean="0">
                <a:solidFill>
                  <a:schemeClr val="tx1"/>
                </a:solidFill>
                <a:latin typeface="+mn-lt"/>
                <a:ea typeface="+mn-ea"/>
                <a:cs typeface="+mn-cs"/>
              </a:rPr>
              <a:t>60</a:t>
            </a:r>
          </a:p>
          <a:p>
            <a:r>
              <a:rPr lang="en-US" sz="1200" b="1" kern="1200" baseline="0" dirty="0" smtClean="0">
                <a:solidFill>
                  <a:schemeClr val="tx1"/>
                </a:solidFill>
                <a:latin typeface="+mn-lt"/>
                <a:ea typeface="+mn-ea"/>
                <a:cs typeface="+mn-cs"/>
              </a:rPr>
              <a:t>4. Limited technical or implementation capacity: There is a shortage of technical</a:t>
            </a:r>
          </a:p>
          <a:p>
            <a:r>
              <a:rPr lang="en-US" sz="1200" kern="1200" baseline="0" dirty="0" smtClean="0">
                <a:solidFill>
                  <a:schemeClr val="tx1"/>
                </a:solidFill>
                <a:latin typeface="+mn-lt"/>
                <a:ea typeface="+mn-ea"/>
                <a:cs typeface="+mn-cs"/>
              </a:rPr>
              <a:t>expertise to undertake economic evaluations also in terms of health service</a:t>
            </a:r>
          </a:p>
          <a:p>
            <a:r>
              <a:rPr lang="en-US" sz="1200" kern="1200" baseline="0" dirty="0" smtClean="0">
                <a:solidFill>
                  <a:schemeClr val="tx1"/>
                </a:solidFill>
                <a:latin typeface="+mn-lt"/>
                <a:ea typeface="+mn-ea"/>
                <a:cs typeface="+mn-cs"/>
              </a:rPr>
              <a:t>management capacity or political will to translate and implement the findings.</a:t>
            </a:r>
            <a:r>
              <a:rPr lang="en-US" sz="1200" b="0" i="0" kern="1200" dirty="0" smtClean="0">
                <a:solidFill>
                  <a:schemeClr val="tx1"/>
                </a:solidFill>
                <a:latin typeface="+mn-lt"/>
                <a:ea typeface="+mn-ea"/>
                <a:cs typeface="+mn-cs"/>
              </a:rPr>
              <a:t> </a:t>
            </a:r>
          </a:p>
          <a:p>
            <a:r>
              <a:rPr lang="en-US" sz="1200" b="0" i="0" kern="1200" dirty="0" smtClean="0">
                <a:solidFill>
                  <a:schemeClr val="tx1"/>
                </a:solidFill>
                <a:latin typeface="+mn-lt"/>
                <a:ea typeface="+mn-ea"/>
                <a:cs typeface="+mn-cs"/>
              </a:rPr>
              <a:t> </a:t>
            </a:r>
          </a:p>
          <a:p>
            <a:r>
              <a:rPr lang="en-US" sz="1200" b="0" i="0" kern="1200" dirty="0" smtClean="0">
                <a:solidFill>
                  <a:schemeClr val="tx1"/>
                </a:solidFill>
                <a:latin typeface="+mn-lt"/>
                <a:ea typeface="+mn-ea"/>
                <a:cs typeface="+mn-cs"/>
              </a:rPr>
              <a:t> </a:t>
            </a:r>
          </a:p>
          <a:p>
            <a:r>
              <a:rPr lang="en-US" sz="1200" b="0" i="0" kern="1200" dirty="0" smtClean="0">
                <a:solidFill>
                  <a:schemeClr val="tx1"/>
                </a:solidFill>
                <a:latin typeface="+mn-lt"/>
                <a:ea typeface="+mn-ea"/>
                <a:cs typeface="+mn-cs"/>
              </a:rPr>
              <a:t> </a:t>
            </a:r>
          </a:p>
          <a:p>
            <a:r>
              <a:rPr lang="en-US" sz="1200" b="0" i="0" kern="1200" dirty="0" smtClean="0">
                <a:solidFill>
                  <a:schemeClr val="tx1"/>
                </a:solidFill>
                <a:latin typeface="+mn-lt"/>
                <a:ea typeface="+mn-ea"/>
                <a:cs typeface="+mn-cs"/>
              </a:rPr>
              <a:t> </a:t>
            </a:r>
          </a:p>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926D4E9-2A61-400E-87FC-59319395EB49}" type="slidenum">
              <a:rPr lang="en-US" smtClean="0"/>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5250"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1205251"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1205252"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1205253"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1205254" name="Rectangle 6"/>
          <p:cNvSpPr>
            <a:spLocks noGrp="1" noRot="1" noChangeAspect="1" noChangeArrowheads="1" noTextEdit="1"/>
          </p:cNvSpPr>
          <p:nvPr>
            <p:ph type="sldImg"/>
          </p:nvPr>
        </p:nvSpPr>
        <p:spPr>
          <a:xfrm>
            <a:off x="1152525" y="692150"/>
            <a:ext cx="4552950" cy="3416300"/>
          </a:xfrm>
          <a:ln cap="flat"/>
        </p:spPr>
      </p:sp>
      <p:sp>
        <p:nvSpPr>
          <p:cNvPr id="1205255" name="Rectangle 7"/>
          <p:cNvSpPr>
            <a:spLocks noGrp="1" noChangeArrowheads="1"/>
          </p:cNvSpPr>
          <p:nvPr>
            <p:ph type="body" idx="1"/>
          </p:nvPr>
        </p:nvSpPr>
        <p:spPr>
          <a:ln/>
        </p:spPr>
        <p:txBody>
          <a:bodyPr/>
          <a:lstStyle/>
          <a:p>
            <a:r>
              <a:rPr lang="en-US" sz="1200" b="0" i="0" kern="1200" dirty="0" smtClean="0">
                <a:solidFill>
                  <a:schemeClr val="tx1"/>
                </a:solidFill>
                <a:latin typeface="+mn-lt"/>
                <a:ea typeface="+mn-ea"/>
                <a:cs typeface="+mn-cs"/>
              </a:rPr>
              <a:t>If an external body (e.g. government agency) has set a maximum cost-per-QALY standard for programs to be considered socially worthwhile (e.g. $20,000 per QALY gained), then cost-utility analysis can also inform questions of </a:t>
            </a:r>
            <a:r>
              <a:rPr lang="en-US" sz="1200" b="0" i="0" kern="1200" dirty="0" err="1" smtClean="0">
                <a:solidFill>
                  <a:schemeClr val="tx1"/>
                </a:solidFill>
                <a:latin typeface="+mn-lt"/>
                <a:ea typeface="+mn-ea"/>
                <a:cs typeface="+mn-cs"/>
              </a:rPr>
              <a:t>allocative</a:t>
            </a:r>
            <a:r>
              <a:rPr lang="en-US" sz="1200" b="0" i="0" kern="1200" dirty="0" smtClean="0">
                <a:solidFill>
                  <a:schemeClr val="tx1"/>
                </a:solidFill>
                <a:latin typeface="+mn-lt"/>
                <a:ea typeface="+mn-ea"/>
                <a:cs typeface="+mn-cs"/>
              </a:rPr>
              <a:t> efficiency</a:t>
            </a:r>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4 . Cost-utility Analysis :</a:t>
            </a:r>
          </a:p>
          <a:p>
            <a:r>
              <a:rPr lang="en-US" sz="1200" kern="1200" baseline="0" dirty="0" smtClean="0">
                <a:solidFill>
                  <a:schemeClr val="tx1"/>
                </a:solidFill>
                <a:latin typeface="+mn-lt"/>
                <a:ea typeface="+mn-ea"/>
                <a:cs typeface="+mn-cs"/>
              </a:rPr>
              <a:t>Cost-utility analysis (CUA) is a form of economic analysis used to guide procurement</a:t>
            </a:r>
          </a:p>
          <a:p>
            <a:r>
              <a:rPr lang="en-US" sz="1200" kern="1200" baseline="0" dirty="0" smtClean="0">
                <a:solidFill>
                  <a:schemeClr val="tx1"/>
                </a:solidFill>
                <a:latin typeface="+mn-lt"/>
                <a:ea typeface="+mn-ea"/>
                <a:cs typeface="+mn-cs"/>
              </a:rPr>
              <a:t>decisions. The most common and well-known application of this analysis is in </a:t>
            </a:r>
            <a:r>
              <a:rPr lang="en-US" sz="1200" kern="1200" baseline="0" dirty="0" err="1" smtClean="0">
                <a:solidFill>
                  <a:schemeClr val="tx1"/>
                </a:solidFill>
                <a:latin typeface="+mn-lt"/>
                <a:ea typeface="+mn-ea"/>
                <a:cs typeface="+mn-cs"/>
              </a:rPr>
              <a:t>pharmaco</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economics, especially Health Technology Assessment (HTA).73 Analysis looks at an</a:t>
            </a:r>
          </a:p>
          <a:p>
            <a:r>
              <a:rPr lang="en-US" sz="1200" kern="1200" baseline="0" dirty="0" smtClean="0">
                <a:solidFill>
                  <a:schemeClr val="tx1"/>
                </a:solidFill>
                <a:latin typeface="+mn-lt"/>
                <a:ea typeface="+mn-ea"/>
                <a:cs typeface="+mn-cs"/>
              </a:rPr>
              <a:t>action to be undertaken. It considers the cost of the action compared to the increase in</a:t>
            </a:r>
          </a:p>
          <a:p>
            <a:r>
              <a:rPr lang="en-US" sz="1200" kern="1200" baseline="0" dirty="0" smtClean="0">
                <a:solidFill>
                  <a:schemeClr val="tx1"/>
                </a:solidFill>
                <a:latin typeface="+mn-lt"/>
                <a:ea typeface="+mn-ea"/>
                <a:cs typeface="+mn-cs"/>
              </a:rPr>
              <a:t>utility. For example, cost utility analysis may be used in health care to decide whether</a:t>
            </a:r>
          </a:p>
          <a:p>
            <a:r>
              <a:rPr lang="en-US" sz="1200" kern="1200" baseline="0" dirty="0" smtClean="0">
                <a:solidFill>
                  <a:schemeClr val="tx1"/>
                </a:solidFill>
                <a:latin typeface="+mn-lt"/>
                <a:ea typeface="+mn-ea"/>
                <a:cs typeface="+mn-cs"/>
              </a:rPr>
              <a:t>someone should be treated. The cost of treating someone with a rare cancer may be</a:t>
            </a:r>
          </a:p>
          <a:p>
            <a:r>
              <a:rPr lang="en-US" sz="1200" kern="1200" baseline="0" dirty="0" smtClean="0">
                <a:solidFill>
                  <a:schemeClr val="tx1"/>
                </a:solidFill>
                <a:latin typeface="+mn-lt"/>
                <a:ea typeface="+mn-ea"/>
                <a:cs typeface="+mn-cs"/>
              </a:rPr>
              <a:t>£400,000. If this leads to an increase in life expectancy of 1 year, it is said to be cost</a:t>
            </a:r>
          </a:p>
          <a:p>
            <a:r>
              <a:rPr lang="en-US" sz="1200" kern="1200" baseline="0" dirty="0" smtClean="0">
                <a:solidFill>
                  <a:schemeClr val="tx1"/>
                </a:solidFill>
                <a:latin typeface="+mn-lt"/>
                <a:ea typeface="+mn-ea"/>
                <a:cs typeface="+mn-cs"/>
              </a:rPr>
              <a:t>utility of this treatment is £400,000 per year.74 Cost–utility analysis allows the</a:t>
            </a:r>
          </a:p>
          <a:p>
            <a:r>
              <a:rPr lang="en-US" sz="1200" kern="1200" baseline="0" dirty="0" smtClean="0">
                <a:solidFill>
                  <a:schemeClr val="tx1"/>
                </a:solidFill>
                <a:latin typeface="+mn-lt"/>
                <a:ea typeface="+mn-ea"/>
                <a:cs typeface="+mn-cs"/>
              </a:rPr>
              <a:t>comparison of different health outcomes (such as prolongation of life, prevention of</a:t>
            </a:r>
          </a:p>
          <a:p>
            <a:r>
              <a:rPr lang="en-US" sz="1200" kern="1200" baseline="0" dirty="0" smtClean="0">
                <a:solidFill>
                  <a:schemeClr val="tx1"/>
                </a:solidFill>
                <a:latin typeface="+mn-lt"/>
                <a:ea typeface="+mn-ea"/>
                <a:cs typeface="+mn-cs"/>
              </a:rPr>
              <a:t>blindness or relief of suffering) by measuring them all in terms of a single unit — the</a:t>
            </a:r>
          </a:p>
          <a:p>
            <a:r>
              <a:rPr lang="en-US" sz="1200" kern="1200" baseline="0" dirty="0" smtClean="0">
                <a:solidFill>
                  <a:schemeClr val="tx1"/>
                </a:solidFill>
                <a:latin typeface="+mn-lt"/>
                <a:ea typeface="+mn-ea"/>
                <a:cs typeface="+mn-cs"/>
              </a:rPr>
              <a:t>Quality-Adjusted Life-Year (QALY).</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Steps of cost utility analysis:</a:t>
            </a:r>
          </a:p>
          <a:p>
            <a:r>
              <a:rPr lang="en-US" sz="1200" kern="1200" baseline="0" dirty="0" smtClean="0">
                <a:solidFill>
                  <a:schemeClr val="tx1"/>
                </a:solidFill>
                <a:latin typeface="+mn-lt"/>
                <a:ea typeface="+mn-ea"/>
                <a:cs typeface="+mn-cs"/>
              </a:rPr>
              <a:t>1. The outcome of any health intervention can be calculated as the product of</a:t>
            </a:r>
          </a:p>
          <a:p>
            <a:r>
              <a:rPr lang="en-US" sz="1200" kern="1200" baseline="0" dirty="0" smtClean="0">
                <a:solidFill>
                  <a:schemeClr val="tx1"/>
                </a:solidFill>
                <a:latin typeface="+mn-lt"/>
                <a:ea typeface="+mn-ea"/>
                <a:cs typeface="+mn-cs"/>
              </a:rPr>
              <a:t>increase in utility that it may cause and the enjoyed time in years.</a:t>
            </a:r>
          </a:p>
          <a:p>
            <a:r>
              <a:rPr lang="en-US" sz="1200" kern="1200" baseline="0" dirty="0" smtClean="0">
                <a:solidFill>
                  <a:schemeClr val="tx1"/>
                </a:solidFill>
                <a:latin typeface="+mn-lt"/>
                <a:ea typeface="+mn-ea"/>
                <a:cs typeface="+mn-cs"/>
              </a:rPr>
              <a:t>2. When allocating scarce resources, those interventions that are expected to produce</a:t>
            </a:r>
          </a:p>
          <a:p>
            <a:r>
              <a:rPr lang="en-US" sz="1200" kern="1200" baseline="0" dirty="0" smtClean="0">
                <a:solidFill>
                  <a:schemeClr val="tx1"/>
                </a:solidFill>
                <a:latin typeface="+mn-lt"/>
                <a:ea typeface="+mn-ea"/>
                <a:cs typeface="+mn-cs"/>
              </a:rPr>
              <a:t>fewer QALYs for any given cost are given a lower priority.</a:t>
            </a:r>
          </a:p>
          <a:p>
            <a:r>
              <a:rPr lang="en-US" sz="1200" kern="1200" baseline="0" dirty="0" smtClean="0">
                <a:solidFill>
                  <a:schemeClr val="tx1"/>
                </a:solidFill>
                <a:latin typeface="+mn-lt"/>
                <a:ea typeface="+mn-ea"/>
                <a:cs typeface="+mn-cs"/>
              </a:rPr>
              <a:t>In cost-utility analysis, life-years gained are typically adjusted by a series of "utility" or</a:t>
            </a:r>
          </a:p>
          <a:p>
            <a:r>
              <a:rPr lang="en-US" sz="1200" kern="1200" baseline="0" dirty="0" smtClean="0">
                <a:solidFill>
                  <a:schemeClr val="tx1"/>
                </a:solidFill>
                <a:latin typeface="+mn-lt"/>
                <a:ea typeface="+mn-ea"/>
                <a:cs typeface="+mn-cs"/>
              </a:rPr>
              <a:t>quality-of-life weights to reflect the relative value or worth that individual’s places on</a:t>
            </a:r>
          </a:p>
          <a:p>
            <a:r>
              <a:rPr lang="en-US" sz="1200" kern="1200" baseline="0" dirty="0" smtClean="0">
                <a:solidFill>
                  <a:schemeClr val="tx1"/>
                </a:solidFill>
                <a:latin typeface="+mn-lt"/>
                <a:ea typeface="+mn-ea"/>
                <a:cs typeface="+mn-cs"/>
              </a:rPr>
              <a:t>various states of health. Essentially, cost-utility analysis can be thought of as a special</a:t>
            </a:r>
          </a:p>
          <a:p>
            <a:r>
              <a:rPr lang="en-US" sz="1200" kern="1200" baseline="0" dirty="0" smtClean="0">
                <a:solidFill>
                  <a:schemeClr val="tx1"/>
                </a:solidFill>
                <a:latin typeface="+mn-lt"/>
                <a:ea typeface="+mn-ea"/>
                <a:cs typeface="+mn-cs"/>
              </a:rPr>
              <a:t>form of cost-effectiveness analysis in which a set of effects is measured in units of health</a:t>
            </a:r>
          </a:p>
          <a:p>
            <a:r>
              <a:rPr lang="en-US" sz="1200" kern="1200" baseline="0" dirty="0" smtClean="0">
                <a:solidFill>
                  <a:schemeClr val="tx1"/>
                </a:solidFill>
                <a:latin typeface="+mn-lt"/>
                <a:ea typeface="+mn-ea"/>
                <a:cs typeface="+mn-cs"/>
              </a:rPr>
              <a:t>64</a:t>
            </a:r>
          </a:p>
          <a:p>
            <a:r>
              <a:rPr lang="en-US" sz="1200" kern="1200" baseline="0" dirty="0" smtClean="0">
                <a:solidFill>
                  <a:schemeClr val="tx1"/>
                </a:solidFill>
                <a:latin typeface="+mn-lt"/>
                <a:ea typeface="+mn-ea"/>
                <a:cs typeface="+mn-cs"/>
              </a:rPr>
              <a:t>status instead of natural clinical units. With cost-utility analysis, measures of different</a:t>
            </a:r>
          </a:p>
          <a:p>
            <a:r>
              <a:rPr lang="en-US" sz="1200" kern="1200" baseline="0" dirty="0" smtClean="0">
                <a:solidFill>
                  <a:schemeClr val="tx1"/>
                </a:solidFill>
                <a:latin typeface="+mn-lt"/>
                <a:ea typeface="+mn-ea"/>
                <a:cs typeface="+mn-cs"/>
              </a:rPr>
              <a:t>effects are consolidated into a common abstract scale.61</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Measurement of cost utility analysis:</a:t>
            </a:r>
          </a:p>
          <a:p>
            <a:r>
              <a:rPr lang="en-US" sz="1200" b="1" kern="1200" baseline="0" dirty="0" smtClean="0">
                <a:solidFill>
                  <a:schemeClr val="tx1"/>
                </a:solidFill>
                <a:latin typeface="+mn-lt"/>
                <a:ea typeface="+mn-ea"/>
                <a:cs typeface="+mn-cs"/>
              </a:rPr>
              <a:t>Quality -Adjusted Life -Year (QALY): The cost - utility ratio is expressed as cost per</a:t>
            </a:r>
          </a:p>
          <a:p>
            <a:r>
              <a:rPr lang="en-US" sz="1200" kern="1200" baseline="0" dirty="0" smtClean="0">
                <a:solidFill>
                  <a:schemeClr val="tx1"/>
                </a:solidFill>
                <a:latin typeface="+mn-lt"/>
                <a:ea typeface="+mn-ea"/>
                <a:cs typeface="+mn-cs"/>
              </a:rPr>
              <a:t>QALY gained. The QALY measure encompasses various attributes of the given</a:t>
            </a:r>
          </a:p>
          <a:p>
            <a:r>
              <a:rPr lang="en-US" sz="1200" kern="1200" baseline="0" dirty="0" smtClean="0">
                <a:solidFill>
                  <a:schemeClr val="tx1"/>
                </a:solidFill>
                <a:latin typeface="+mn-lt"/>
                <a:ea typeface="+mn-ea"/>
                <a:cs typeface="+mn-cs"/>
              </a:rPr>
              <a:t>alternatives and adjusts years of life according to the quality of those years as reflected by</a:t>
            </a:r>
          </a:p>
          <a:p>
            <a:r>
              <a:rPr lang="en-US" sz="1200" kern="1200" baseline="0" dirty="0" smtClean="0">
                <a:solidFill>
                  <a:schemeClr val="tx1"/>
                </a:solidFill>
                <a:latin typeface="+mn-lt"/>
                <a:ea typeface="+mn-ea"/>
                <a:cs typeface="+mn-cs"/>
              </a:rPr>
              <a:t>the presence of intangible outcomes (e.g. disability, pain). A utility score can be</a:t>
            </a:r>
          </a:p>
          <a:p>
            <a:r>
              <a:rPr lang="en-US" sz="1200" kern="1200" baseline="0" dirty="0" smtClean="0">
                <a:solidFill>
                  <a:schemeClr val="tx1"/>
                </a:solidFill>
                <a:latin typeface="+mn-lt"/>
                <a:ea typeface="+mn-ea"/>
                <a:cs typeface="+mn-cs"/>
              </a:rPr>
              <a:t>generated for any combination of outcomes to yield a value for the overall impact of an</a:t>
            </a:r>
          </a:p>
          <a:p>
            <a:r>
              <a:rPr lang="en-US" sz="1200" kern="1200" baseline="0" dirty="0" smtClean="0">
                <a:solidFill>
                  <a:schemeClr val="tx1"/>
                </a:solidFill>
                <a:latin typeface="+mn-lt"/>
                <a:ea typeface="+mn-ea"/>
                <a:cs typeface="+mn-cs"/>
              </a:rPr>
              <a:t>alternative.75</a:t>
            </a:r>
          </a:p>
        </p:txBody>
      </p:sp>
      <p:sp>
        <p:nvSpPr>
          <p:cNvPr id="4" name="Slide Number Placeholder 3"/>
          <p:cNvSpPr>
            <a:spLocks noGrp="1"/>
          </p:cNvSpPr>
          <p:nvPr>
            <p:ph type="sldNum" sz="quarter" idx="10"/>
          </p:nvPr>
        </p:nvSpPr>
        <p:spPr/>
        <p:txBody>
          <a:bodyPr/>
          <a:lstStyle/>
          <a:p>
            <a:fld id="{A926D4E9-2A61-400E-87FC-59319395EB49}"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26D4E9-2A61-400E-87FC-59319395EB4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2002" name="Rectangle 2"/>
          <p:cNvSpPr>
            <a:spLocks noGrp="1" noRot="1" noChangeAspect="1" noChangeArrowheads="1" noTextEdit="1"/>
          </p:cNvSpPr>
          <p:nvPr>
            <p:ph type="sldImg"/>
          </p:nvPr>
        </p:nvSpPr>
        <p:spPr>
          <a:xfrm>
            <a:off x="1143000" y="685800"/>
            <a:ext cx="4572000" cy="3429000"/>
          </a:xfrm>
          <a:ln/>
        </p:spPr>
      </p:sp>
      <p:sp>
        <p:nvSpPr>
          <p:cNvPr id="1152003" name="Rectangle 3"/>
          <p:cNvSpPr>
            <a:spLocks noGrp="1" noChangeArrowheads="1"/>
          </p:cNvSpPr>
          <p:nvPr>
            <p:ph type="body" idx="1"/>
          </p:nvPr>
        </p:nvSpPr>
        <p:spPr/>
        <p:txBody>
          <a:bodyPr/>
          <a:lstStyle/>
          <a:p>
            <a:r>
              <a:rPr lang="en-US" sz="1200" b="1" i="0" kern="1200" dirty="0" smtClean="0">
                <a:solidFill>
                  <a:schemeClr val="tx1"/>
                </a:solidFill>
                <a:latin typeface="+mn-lt"/>
                <a:ea typeface="+mn-ea"/>
                <a:cs typeface="+mn-cs"/>
              </a:rPr>
              <a:t>Quality-Adjusted Life Years (QALYs)</a:t>
            </a:r>
          </a:p>
          <a:p>
            <a:r>
              <a:rPr lang="en-US" sz="1200" b="0" i="0" kern="1200" dirty="0" smtClean="0">
                <a:solidFill>
                  <a:schemeClr val="tx1"/>
                </a:solidFill>
                <a:latin typeface="+mn-lt"/>
                <a:ea typeface="+mn-ea"/>
                <a:cs typeface="+mn-cs"/>
              </a:rPr>
              <a:t>For cost-utility analysis the multiple effects (i.e. quality and quantity of life) are combined, using preferences, into a composite single effect. Often this is a </a:t>
            </a:r>
            <a:r>
              <a:rPr lang="en-US" sz="1200" b="1" i="0" u="none" strike="noStrike" kern="1200" cap="all" dirty="0" smtClean="0">
                <a:solidFill>
                  <a:schemeClr val="tx1"/>
                </a:solidFill>
                <a:latin typeface="+mn-lt"/>
                <a:ea typeface="+mn-ea"/>
                <a:cs typeface="+mn-cs"/>
              </a:rPr>
              <a:t>QUALITY-ADJUSTED LIFE YEAR (QALY)</a:t>
            </a:r>
            <a:r>
              <a:rPr lang="en-US" sz="1200" b="0" i="0" kern="1200" dirty="0" smtClean="0">
                <a:solidFill>
                  <a:schemeClr val="tx1"/>
                </a:solidFill>
                <a:latin typeface="+mn-lt"/>
                <a:ea typeface="+mn-ea"/>
                <a:cs typeface="+mn-cs"/>
              </a:rPr>
              <a:t>, or some variation of it, as this basic concept also goes by other names. For example, the World Bank and World Health Organization have adopted the concept under the rubric Disability-Adjusted Life Year (DALY) (Murray and Lopez, 1996). In addition, there are close cousins to the QALY concept. One of these is the Healthy Years Equivalents (</a:t>
            </a:r>
            <a:r>
              <a:rPr lang="en-US" sz="1200" b="0" i="0" kern="1200" dirty="0" err="1" smtClean="0">
                <a:solidFill>
                  <a:schemeClr val="tx1"/>
                </a:solidFill>
                <a:latin typeface="+mn-lt"/>
                <a:ea typeface="+mn-ea"/>
                <a:cs typeface="+mn-cs"/>
              </a:rPr>
              <a:t>Mehrez</a:t>
            </a:r>
            <a:r>
              <a:rPr lang="en-US" sz="1200" b="0" i="0" kern="1200" dirty="0" smtClean="0">
                <a:solidFill>
                  <a:schemeClr val="tx1"/>
                </a:solidFill>
                <a:latin typeface="+mn-lt"/>
                <a:ea typeface="+mn-ea"/>
                <a:cs typeface="+mn-cs"/>
              </a:rPr>
              <a:t> and </a:t>
            </a:r>
            <a:r>
              <a:rPr lang="en-US" sz="1200" b="0" i="0" kern="1200" dirty="0" err="1" smtClean="0">
                <a:solidFill>
                  <a:schemeClr val="tx1"/>
                </a:solidFill>
                <a:latin typeface="+mn-lt"/>
                <a:ea typeface="+mn-ea"/>
                <a:cs typeface="+mn-cs"/>
              </a:rPr>
              <a:t>Gafni</a:t>
            </a:r>
            <a:r>
              <a:rPr lang="en-US" sz="1200" b="0" i="0" kern="1200" dirty="0" smtClean="0">
                <a:solidFill>
                  <a:schemeClr val="tx1"/>
                </a:solidFill>
                <a:latin typeface="+mn-lt"/>
                <a:ea typeface="+mn-ea"/>
                <a:cs typeface="+mn-cs"/>
              </a:rPr>
              <a:t>, 1989; Weinstein and </a:t>
            </a:r>
            <a:r>
              <a:rPr lang="en-US" sz="1200" b="0" i="0" kern="1200" dirty="0" err="1" smtClean="0">
                <a:solidFill>
                  <a:schemeClr val="tx1"/>
                </a:solidFill>
                <a:latin typeface="+mn-lt"/>
                <a:ea typeface="+mn-ea"/>
                <a:cs typeface="+mn-cs"/>
              </a:rPr>
              <a:t>Pliskin</a:t>
            </a:r>
            <a:r>
              <a:rPr lang="en-US" sz="1200" b="0" i="0" kern="1200" dirty="0" smtClean="0">
                <a:solidFill>
                  <a:schemeClr val="tx1"/>
                </a:solidFill>
                <a:latin typeface="+mn-lt"/>
                <a:ea typeface="+mn-ea"/>
                <a:cs typeface="+mn-cs"/>
              </a:rPr>
              <a:t>, 1996); another is the Person Trade-Off approach (Nord, 1995; </a:t>
            </a:r>
            <a:r>
              <a:rPr lang="en-US" sz="1200" b="0" i="0" kern="1200" dirty="0" err="1" smtClean="0">
                <a:solidFill>
                  <a:schemeClr val="tx1"/>
                </a:solidFill>
                <a:latin typeface="+mn-lt"/>
                <a:ea typeface="+mn-ea"/>
                <a:cs typeface="+mn-cs"/>
              </a:rPr>
              <a:t>Prades</a:t>
            </a:r>
            <a:r>
              <a:rPr lang="en-US" sz="1200" b="0" i="0" kern="1200" dirty="0" smtClean="0">
                <a:solidFill>
                  <a:schemeClr val="tx1"/>
                </a:solidFill>
                <a:latin typeface="+mn-lt"/>
                <a:ea typeface="+mn-ea"/>
                <a:cs typeface="+mn-cs"/>
              </a:rPr>
              <a:t>, 1997).</a:t>
            </a:r>
          </a:p>
          <a:p>
            <a:r>
              <a:rPr lang="en-US" sz="1200" b="0" i="0" kern="1200" dirty="0" smtClean="0">
                <a:solidFill>
                  <a:schemeClr val="tx1"/>
                </a:solidFill>
                <a:latin typeface="+mn-lt"/>
                <a:ea typeface="+mn-ea"/>
                <a:cs typeface="+mn-cs"/>
              </a:rPr>
              <a:t>The quality adjustment weights for QALYs should (1) be preference-based, (2) be interval-scaled, and (3) contain both perfect health and death on the same scale (Gold et al., 1996). There is a variety of approaches available that meet these requirements. The approaches can be divided into two basic groups: direct and indirect measurement of preferences.</a:t>
            </a:r>
          </a:p>
          <a:p>
            <a:r>
              <a:rPr lang="en-US" sz="1200" b="0" i="0" kern="1200" dirty="0" smtClean="0">
                <a:solidFill>
                  <a:schemeClr val="tx1"/>
                </a:solidFill>
                <a:latin typeface="+mn-lt"/>
                <a:ea typeface="+mn-ea"/>
                <a:cs typeface="+mn-cs"/>
              </a:rPr>
              <a:t>Table 3.2 provides an example of such a system of attributes.</a:t>
            </a:r>
          </a:p>
          <a:p>
            <a:r>
              <a:rPr lang="en-US" sz="1200" b="0" i="1" kern="1200" dirty="0" smtClean="0">
                <a:solidFill>
                  <a:schemeClr val="tx1"/>
                </a:solidFill>
                <a:latin typeface="+mn-lt"/>
                <a:ea typeface="+mn-ea"/>
                <a:cs typeface="+mn-cs"/>
              </a:rPr>
              <a:t>Click on the image to view sample tables of</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1" kern="1200" dirty="0" smtClean="0">
                <a:solidFill>
                  <a:schemeClr val="tx1"/>
                </a:solidFill>
                <a:latin typeface="+mn-lt"/>
                <a:ea typeface="+mn-ea"/>
                <a:cs typeface="+mn-cs"/>
              </a:rPr>
              <a:t>weights used in compiling QALYs</a:t>
            </a:r>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 </a:t>
            </a:r>
          </a:p>
          <a:p>
            <a:r>
              <a:rPr lang="en-US" sz="1200" b="0" i="0" kern="1200" dirty="0" smtClean="0">
                <a:solidFill>
                  <a:schemeClr val="tx1"/>
                </a:solidFill>
                <a:latin typeface="+mn-lt"/>
                <a:ea typeface="+mn-ea"/>
                <a:cs typeface="+mn-cs"/>
              </a:rPr>
              <a:t> </a:t>
            </a:r>
          </a:p>
          <a:p>
            <a:r>
              <a:rPr lang="en-US" sz="1200" b="0" i="0" kern="1200" dirty="0" smtClean="0">
                <a:solidFill>
                  <a:schemeClr val="tx1"/>
                </a:solidFill>
                <a:latin typeface="+mn-lt"/>
                <a:ea typeface="+mn-ea"/>
                <a:cs typeface="+mn-cs"/>
              </a:rPr>
              <a:t> </a:t>
            </a:r>
          </a:p>
          <a:p>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2002" name="Rectangle 2"/>
          <p:cNvSpPr>
            <a:spLocks noGrp="1" noRot="1" noChangeAspect="1" noChangeArrowheads="1" noTextEdit="1"/>
          </p:cNvSpPr>
          <p:nvPr>
            <p:ph type="sldImg"/>
          </p:nvPr>
        </p:nvSpPr>
        <p:spPr>
          <a:xfrm>
            <a:off x="1143000" y="685800"/>
            <a:ext cx="4572000" cy="3429000"/>
          </a:xfrm>
          <a:ln/>
        </p:spPr>
      </p:sp>
      <p:sp>
        <p:nvSpPr>
          <p:cNvPr id="1152003" name="Rectangle 3"/>
          <p:cNvSpPr>
            <a:spLocks noGrp="1" noChangeArrowheads="1"/>
          </p:cNvSpPr>
          <p:nvPr>
            <p:ph type="body" idx="1"/>
          </p:nvPr>
        </p:nvSpPr>
        <p:spPr/>
        <p:txBody>
          <a:bodyPr/>
          <a:lstStyle/>
          <a:p>
            <a:r>
              <a:rPr lang="en-US" sz="1200" b="1" i="0" kern="1200" dirty="0" smtClean="0">
                <a:solidFill>
                  <a:schemeClr val="tx1"/>
                </a:solidFill>
                <a:latin typeface="+mn-lt"/>
                <a:ea typeface="+mn-ea"/>
                <a:cs typeface="+mn-cs"/>
              </a:rPr>
              <a:t>Quality-Adjusted Life Years (QALYs)</a:t>
            </a:r>
          </a:p>
          <a:p>
            <a:r>
              <a:rPr lang="en-US" sz="1200" b="0" i="0" kern="1200" dirty="0" smtClean="0">
                <a:solidFill>
                  <a:schemeClr val="tx1"/>
                </a:solidFill>
                <a:latin typeface="+mn-lt"/>
                <a:ea typeface="+mn-ea"/>
                <a:cs typeface="+mn-cs"/>
              </a:rPr>
              <a:t>For cost-utility analysis the multiple effects (i.e. quality and quantity of life) are combined, using preferences, into a composite single effect. Often this is a </a:t>
            </a:r>
            <a:r>
              <a:rPr lang="en-US" sz="1200" b="1" i="0" u="none" strike="noStrike" kern="1200" cap="all" dirty="0" smtClean="0">
                <a:solidFill>
                  <a:schemeClr val="tx1"/>
                </a:solidFill>
                <a:latin typeface="+mn-lt"/>
                <a:ea typeface="+mn-ea"/>
                <a:cs typeface="+mn-cs"/>
              </a:rPr>
              <a:t>QUALITY-ADJUSTED LIFE YEAR (QALY)</a:t>
            </a:r>
            <a:r>
              <a:rPr lang="en-US" sz="1200" b="0" i="0" kern="1200" dirty="0" smtClean="0">
                <a:solidFill>
                  <a:schemeClr val="tx1"/>
                </a:solidFill>
                <a:latin typeface="+mn-lt"/>
                <a:ea typeface="+mn-ea"/>
                <a:cs typeface="+mn-cs"/>
              </a:rPr>
              <a:t>, or some variation of it, as this basic concept also goes by other names. For example, the World Bank and World Health Organization have adopted the concept under the rubric Disability-Adjusted Life Year (DALY) (Murray and Lopez, 1996). In addition, there are close cousins to the QALY concept. One of these is the Healthy Years Equivalents (</a:t>
            </a:r>
            <a:r>
              <a:rPr lang="en-US" sz="1200" b="0" i="0" kern="1200" dirty="0" err="1" smtClean="0">
                <a:solidFill>
                  <a:schemeClr val="tx1"/>
                </a:solidFill>
                <a:latin typeface="+mn-lt"/>
                <a:ea typeface="+mn-ea"/>
                <a:cs typeface="+mn-cs"/>
              </a:rPr>
              <a:t>Mehrez</a:t>
            </a:r>
            <a:r>
              <a:rPr lang="en-US" sz="1200" b="0" i="0" kern="1200" dirty="0" smtClean="0">
                <a:solidFill>
                  <a:schemeClr val="tx1"/>
                </a:solidFill>
                <a:latin typeface="+mn-lt"/>
                <a:ea typeface="+mn-ea"/>
                <a:cs typeface="+mn-cs"/>
              </a:rPr>
              <a:t> and </a:t>
            </a:r>
            <a:r>
              <a:rPr lang="en-US" sz="1200" b="0" i="0" kern="1200" dirty="0" err="1" smtClean="0">
                <a:solidFill>
                  <a:schemeClr val="tx1"/>
                </a:solidFill>
                <a:latin typeface="+mn-lt"/>
                <a:ea typeface="+mn-ea"/>
                <a:cs typeface="+mn-cs"/>
              </a:rPr>
              <a:t>Gafni</a:t>
            </a:r>
            <a:r>
              <a:rPr lang="en-US" sz="1200" b="0" i="0" kern="1200" dirty="0" smtClean="0">
                <a:solidFill>
                  <a:schemeClr val="tx1"/>
                </a:solidFill>
                <a:latin typeface="+mn-lt"/>
                <a:ea typeface="+mn-ea"/>
                <a:cs typeface="+mn-cs"/>
              </a:rPr>
              <a:t>, 1989; Weinstein and </a:t>
            </a:r>
            <a:r>
              <a:rPr lang="en-US" sz="1200" b="0" i="0" kern="1200" dirty="0" err="1" smtClean="0">
                <a:solidFill>
                  <a:schemeClr val="tx1"/>
                </a:solidFill>
                <a:latin typeface="+mn-lt"/>
                <a:ea typeface="+mn-ea"/>
                <a:cs typeface="+mn-cs"/>
              </a:rPr>
              <a:t>Pliskin</a:t>
            </a:r>
            <a:r>
              <a:rPr lang="en-US" sz="1200" b="0" i="0" kern="1200" dirty="0" smtClean="0">
                <a:solidFill>
                  <a:schemeClr val="tx1"/>
                </a:solidFill>
                <a:latin typeface="+mn-lt"/>
                <a:ea typeface="+mn-ea"/>
                <a:cs typeface="+mn-cs"/>
              </a:rPr>
              <a:t>, 1996); another is the Person Trade-Off approach (Nord, 1995; </a:t>
            </a:r>
            <a:r>
              <a:rPr lang="en-US" sz="1200" b="0" i="0" kern="1200" dirty="0" err="1" smtClean="0">
                <a:solidFill>
                  <a:schemeClr val="tx1"/>
                </a:solidFill>
                <a:latin typeface="+mn-lt"/>
                <a:ea typeface="+mn-ea"/>
                <a:cs typeface="+mn-cs"/>
              </a:rPr>
              <a:t>Prades</a:t>
            </a:r>
            <a:r>
              <a:rPr lang="en-US" sz="1200" b="0" i="0" kern="1200" dirty="0" smtClean="0">
                <a:solidFill>
                  <a:schemeClr val="tx1"/>
                </a:solidFill>
                <a:latin typeface="+mn-lt"/>
                <a:ea typeface="+mn-ea"/>
                <a:cs typeface="+mn-cs"/>
              </a:rPr>
              <a:t>, 1997).</a:t>
            </a:r>
          </a:p>
          <a:p>
            <a:r>
              <a:rPr lang="en-US" sz="1200" b="0" i="0" kern="1200" dirty="0" smtClean="0">
                <a:solidFill>
                  <a:schemeClr val="tx1"/>
                </a:solidFill>
                <a:latin typeface="+mn-lt"/>
                <a:ea typeface="+mn-ea"/>
                <a:cs typeface="+mn-cs"/>
              </a:rPr>
              <a:t>The quality adjustment weights for QALYs should (1) be preference-based, (2) be interval-scaled, and (3) contain both perfect health and death on the same scale (Gold et al., 1996). There is a variety of approaches available that meet these requirements. The approaches can be divided into two basic groups: direct and indirect measurement of preferences.</a:t>
            </a:r>
          </a:p>
          <a:p>
            <a:r>
              <a:rPr lang="en-US" sz="1200" b="0" i="0" kern="1200" dirty="0" smtClean="0">
                <a:solidFill>
                  <a:schemeClr val="tx1"/>
                </a:solidFill>
                <a:latin typeface="+mn-lt"/>
                <a:ea typeface="+mn-ea"/>
                <a:cs typeface="+mn-cs"/>
              </a:rPr>
              <a:t>Table 3.2 provides an example of such a system of attributes.</a:t>
            </a:r>
          </a:p>
          <a:p>
            <a:r>
              <a:rPr lang="en-US" sz="1200" b="0" i="1" kern="1200" dirty="0" smtClean="0">
                <a:solidFill>
                  <a:schemeClr val="tx1"/>
                </a:solidFill>
                <a:latin typeface="+mn-lt"/>
                <a:ea typeface="+mn-ea"/>
                <a:cs typeface="+mn-cs"/>
              </a:rPr>
              <a:t>Click on the image to view sample tables of</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1" kern="1200" dirty="0" smtClean="0">
                <a:solidFill>
                  <a:schemeClr val="tx1"/>
                </a:solidFill>
                <a:latin typeface="+mn-lt"/>
                <a:ea typeface="+mn-ea"/>
                <a:cs typeface="+mn-cs"/>
              </a:rPr>
              <a:t>weights used in compiling QALYs</a:t>
            </a:r>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 </a:t>
            </a:r>
          </a:p>
          <a:p>
            <a:r>
              <a:rPr lang="en-US" sz="1200" b="0" i="0" kern="1200" dirty="0" smtClean="0">
                <a:solidFill>
                  <a:schemeClr val="tx1"/>
                </a:solidFill>
                <a:latin typeface="+mn-lt"/>
                <a:ea typeface="+mn-ea"/>
                <a:cs typeface="+mn-cs"/>
              </a:rPr>
              <a:t> </a:t>
            </a:r>
          </a:p>
          <a:p>
            <a:r>
              <a:rPr lang="en-US" sz="1200" b="0" i="0" kern="1200" dirty="0" smtClean="0">
                <a:solidFill>
                  <a:schemeClr val="tx1"/>
                </a:solidFill>
                <a:latin typeface="+mn-lt"/>
                <a:ea typeface="+mn-ea"/>
                <a:cs typeface="+mn-cs"/>
              </a:rPr>
              <a:t> </a:t>
            </a:r>
          </a:p>
          <a:p>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25000" lnSpcReduction="20000"/>
          </a:bodyPr>
          <a:lstStyle/>
          <a:p>
            <a:r>
              <a:rPr lang="en-US" sz="1200" b="0" i="0" kern="1200" dirty="0" smtClean="0">
                <a:solidFill>
                  <a:schemeClr val="tx1"/>
                </a:solidFill>
                <a:latin typeface="+mn-lt"/>
                <a:ea typeface="+mn-ea"/>
                <a:cs typeface="+mn-cs"/>
              </a:rPr>
              <a:t>n the third approach to assessing efficiency, </a:t>
            </a:r>
            <a:r>
              <a:rPr lang="en-US" sz="1200" b="1" i="0" u="none" strike="noStrike" kern="1200" cap="all" dirty="0" smtClean="0">
                <a:solidFill>
                  <a:schemeClr val="tx1"/>
                </a:solidFill>
                <a:latin typeface="+mn-lt"/>
                <a:ea typeface="+mn-ea"/>
                <a:cs typeface="+mn-cs"/>
              </a:rPr>
              <a:t>COST-BENEFIT ANALYSIS (CBA)</a:t>
            </a:r>
            <a:r>
              <a:rPr lang="en-US" sz="1200" b="0" i="0" kern="1200" dirty="0" smtClean="0">
                <a:solidFill>
                  <a:schemeClr val="tx1"/>
                </a:solidFill>
                <a:latin typeface="+mn-lt"/>
                <a:ea typeface="+mn-ea"/>
                <a:cs typeface="+mn-cs"/>
              </a:rPr>
              <a:t>, the consequences are measured and valued in monetary units, most commonly by asking relevant individuals how much they would be willing to pay to obtain the consequences: health improvement. This is most frequently done using a method called </a:t>
            </a:r>
            <a:r>
              <a:rPr lang="en-US" sz="1200" b="1" i="0" u="none" strike="noStrike" kern="1200" cap="all" dirty="0" smtClean="0">
                <a:solidFill>
                  <a:schemeClr val="tx1"/>
                </a:solidFill>
                <a:latin typeface="+mn-lt"/>
                <a:ea typeface="+mn-ea"/>
                <a:cs typeface="+mn-cs"/>
              </a:rPr>
              <a:t>CONTINGENT VALUATION</a:t>
            </a:r>
            <a:r>
              <a:rPr lang="en-US" sz="1200" b="0" i="0" kern="1200" dirty="0" smtClean="0">
                <a:solidFill>
                  <a:schemeClr val="tx1"/>
                </a:solidFill>
                <a:latin typeface="+mn-lt"/>
                <a:ea typeface="+mn-ea"/>
                <a:cs typeface="+mn-cs"/>
              </a:rPr>
              <a:t>. Hence, for the malaria prevention and treatment program, or the dialysis program, the analyst would describe to an individual both how many life years the program could be expected to add and what their health would be during those years, and then ask the person how much they would be willing to pay to obtain those health benefits.</a:t>
            </a:r>
            <a:br>
              <a:rPr lang="en-US" sz="1200" b="0" i="0" kern="1200" dirty="0" smtClean="0">
                <a:solidFill>
                  <a:schemeClr val="tx1"/>
                </a:solidFill>
                <a:latin typeface="+mn-lt"/>
                <a:ea typeface="+mn-ea"/>
                <a:cs typeface="+mn-cs"/>
              </a:rPr>
            </a:br>
            <a:r>
              <a:rPr lang="en-US" sz="1200" b="0" i="0" kern="1200" dirty="0" smtClean="0">
                <a:solidFill>
                  <a:schemeClr val="tx1"/>
                </a:solidFill>
                <a:latin typeface="+mn-lt"/>
                <a:ea typeface="+mn-ea"/>
                <a:cs typeface="+mn-cs"/>
              </a:rPr>
              <a:t>In cost-benefit analysis both the costs and the consequences of a program are measured in the same units, i.e. money units, and thus CBA is the only technique that can determine in and of itself whether a program is worth doing (benefits exceed the costs, generating positive net benefit). Note also that because the value of all consequences are expressed in money limits, it allows the comparison of not only health programs that produce different consequences (e.g. malaria and dialysis), but also health and non-health programs (e.g. malaria prevention and a network of feeder roads), though there are significant practical challenges involved in comparing such disparate programs (see, </a:t>
            </a:r>
            <a:r>
              <a:rPr lang="en-US" sz="1200" b="0" i="0" kern="1200" dirty="0" err="1" smtClean="0">
                <a:solidFill>
                  <a:schemeClr val="tx1"/>
                </a:solidFill>
                <a:latin typeface="+mn-lt"/>
                <a:ea typeface="+mn-ea"/>
                <a:cs typeface="+mn-cs"/>
              </a:rPr>
              <a:t>a.o</a:t>
            </a:r>
            <a:r>
              <a:rPr lang="en-US" sz="1200" b="0" i="0" kern="1200" dirty="0" smtClean="0">
                <a:solidFill>
                  <a:schemeClr val="tx1"/>
                </a:solidFill>
                <a:latin typeface="+mn-lt"/>
                <a:ea typeface="+mn-ea"/>
                <a:cs typeface="+mn-cs"/>
              </a:rPr>
              <a:t>., Drummond and </a:t>
            </a:r>
            <a:r>
              <a:rPr lang="en-US" sz="1200" b="0" i="0" kern="1200" dirty="0" err="1" smtClean="0">
                <a:solidFill>
                  <a:schemeClr val="tx1"/>
                </a:solidFill>
                <a:latin typeface="+mn-lt"/>
                <a:ea typeface="+mn-ea"/>
                <a:cs typeface="+mn-cs"/>
              </a:rPr>
              <a:t>Stoddart</a:t>
            </a:r>
            <a:r>
              <a:rPr lang="en-US" sz="1200" b="0" i="0" kern="1200" dirty="0" smtClean="0">
                <a:solidFill>
                  <a:schemeClr val="tx1"/>
                </a:solidFill>
                <a:latin typeface="+mn-lt"/>
                <a:ea typeface="+mn-ea"/>
                <a:cs typeface="+mn-cs"/>
              </a:rPr>
              <a:t>, 1995). In this way, cost-benefit analysis is the only technique that can, on its own, fully address the </a:t>
            </a:r>
            <a:r>
              <a:rPr lang="en-US" sz="1200" b="0" i="0" kern="1200" dirty="0" err="1" smtClean="0">
                <a:solidFill>
                  <a:schemeClr val="tx1"/>
                </a:solidFill>
                <a:latin typeface="+mn-lt"/>
                <a:ea typeface="+mn-ea"/>
                <a:cs typeface="+mn-cs"/>
              </a:rPr>
              <a:t>allocative</a:t>
            </a:r>
            <a:r>
              <a:rPr lang="en-US" sz="1200" b="0" i="0" kern="1200" dirty="0" smtClean="0">
                <a:solidFill>
                  <a:schemeClr val="tx1"/>
                </a:solidFill>
                <a:latin typeface="+mn-lt"/>
                <a:ea typeface="+mn-ea"/>
                <a:cs typeface="+mn-cs"/>
              </a:rPr>
              <a:t> efficiency question, and it does so on the basis of the criterion of a Potential Pareto improvement discussed previously in this module.</a:t>
            </a:r>
          </a:p>
          <a:p>
            <a:endParaRPr lang="en-US" sz="1200" b="0" i="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Definition:</a:t>
            </a:r>
          </a:p>
          <a:p>
            <a:r>
              <a:rPr lang="en-US" sz="1200" kern="1200" baseline="0" dirty="0" smtClean="0">
                <a:solidFill>
                  <a:schemeClr val="tx1"/>
                </a:solidFill>
                <a:latin typeface="+mn-lt"/>
                <a:ea typeface="+mn-ea"/>
                <a:cs typeface="+mn-cs"/>
              </a:rPr>
              <a:t>It is the positive effect of the program, service or the institution and the over all health</a:t>
            </a:r>
          </a:p>
          <a:p>
            <a:r>
              <a:rPr lang="en-US" sz="1200" kern="1200" baseline="0" dirty="0" smtClean="0">
                <a:solidFill>
                  <a:schemeClr val="tx1"/>
                </a:solidFill>
                <a:latin typeface="+mn-lt"/>
                <a:ea typeface="+mn-ea"/>
                <a:cs typeface="+mn-cs"/>
              </a:rPr>
              <a:t>development and also the related social and economic development .i.e. effect of the</a:t>
            </a:r>
          </a:p>
          <a:p>
            <a:r>
              <a:rPr lang="en-US" sz="1200" kern="1200" baseline="0" dirty="0" smtClean="0">
                <a:solidFill>
                  <a:schemeClr val="tx1"/>
                </a:solidFill>
                <a:latin typeface="+mn-lt"/>
                <a:ea typeface="+mn-ea"/>
                <a:cs typeface="+mn-cs"/>
              </a:rPr>
              <a:t>program on the population 67</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Two important tools for the cost –benefit analysis are 68</a:t>
            </a:r>
          </a:p>
          <a:p>
            <a:r>
              <a:rPr lang="en-US" sz="1200" kern="1200" baseline="0" dirty="0" smtClean="0">
                <a:solidFill>
                  <a:schemeClr val="tx1"/>
                </a:solidFill>
                <a:latin typeface="+mn-lt"/>
                <a:ea typeface="+mn-ea"/>
                <a:cs typeface="+mn-cs"/>
              </a:rPr>
              <a:t>1. </a:t>
            </a:r>
            <a:r>
              <a:rPr lang="en-US" sz="1200" b="1" kern="1200" baseline="0" dirty="0" smtClean="0">
                <a:solidFill>
                  <a:schemeClr val="tx1"/>
                </a:solidFill>
                <a:latin typeface="+mn-lt"/>
                <a:ea typeface="+mn-ea"/>
                <a:cs typeface="+mn-cs"/>
              </a:rPr>
              <a:t>Benefit-to-cost ratio: It is the total monetary cost of the benefits or outcomes</a:t>
            </a:r>
          </a:p>
          <a:p>
            <a:r>
              <a:rPr lang="en-US" sz="1200" kern="1200" baseline="0" dirty="0" smtClean="0">
                <a:solidFill>
                  <a:schemeClr val="tx1"/>
                </a:solidFill>
                <a:latin typeface="+mn-lt"/>
                <a:ea typeface="+mn-ea"/>
                <a:cs typeface="+mn-cs"/>
              </a:rPr>
              <a:t>divided by the total monetary costs of obtaining them.</a:t>
            </a:r>
          </a:p>
          <a:p>
            <a:r>
              <a:rPr lang="en-US" sz="1200" b="1" kern="1200" baseline="0" dirty="0" smtClean="0">
                <a:solidFill>
                  <a:schemeClr val="tx1"/>
                </a:solidFill>
                <a:latin typeface="+mn-lt"/>
                <a:ea typeface="+mn-ea"/>
                <a:cs typeface="+mn-cs"/>
              </a:rPr>
              <a:t>2. Net rate of return: It is basically total costs minus the total value of benefits.</a:t>
            </a:r>
          </a:p>
          <a:p>
            <a:r>
              <a:rPr lang="en-US" sz="1200" b="1" kern="1200" baseline="0" dirty="0" smtClean="0">
                <a:solidFill>
                  <a:schemeClr val="tx1"/>
                </a:solidFill>
                <a:latin typeface="+mn-lt"/>
                <a:ea typeface="+mn-ea"/>
                <a:cs typeface="+mn-cs"/>
              </a:rPr>
              <a:t>Steps of doing cost benefit analysis:69</a:t>
            </a:r>
          </a:p>
          <a:p>
            <a:r>
              <a:rPr lang="en-US" sz="1200" kern="1200" baseline="0" dirty="0" smtClean="0">
                <a:solidFill>
                  <a:schemeClr val="tx1"/>
                </a:solidFill>
                <a:latin typeface="+mn-lt"/>
                <a:ea typeface="+mn-ea"/>
                <a:cs typeface="+mn-cs"/>
              </a:rPr>
              <a:t>1. Examine needs, consider constraints, and formulate objectives and targets. State</a:t>
            </a:r>
          </a:p>
          <a:p>
            <a:r>
              <a:rPr lang="en-US" sz="1200" kern="1200" baseline="0" dirty="0" smtClean="0">
                <a:solidFill>
                  <a:schemeClr val="tx1"/>
                </a:solidFill>
                <a:latin typeface="+mn-lt"/>
                <a:ea typeface="+mn-ea"/>
                <a:cs typeface="+mn-cs"/>
              </a:rPr>
              <a:t>the point of view from which costs and benefits will be assessed.</a:t>
            </a:r>
          </a:p>
          <a:p>
            <a:r>
              <a:rPr lang="en-US" sz="1200" kern="1200" baseline="0" dirty="0" smtClean="0">
                <a:solidFill>
                  <a:schemeClr val="tx1"/>
                </a:solidFill>
                <a:latin typeface="+mn-lt"/>
                <a:ea typeface="+mn-ea"/>
                <a:cs typeface="+mn-cs"/>
              </a:rPr>
              <a:t>2. Conduct Cost Analysis: Define options in a way that enables the analyst to</a:t>
            </a:r>
          </a:p>
          <a:p>
            <a:r>
              <a:rPr lang="en-US" sz="1200" kern="1200" baseline="0" dirty="0" smtClean="0">
                <a:solidFill>
                  <a:schemeClr val="tx1"/>
                </a:solidFill>
                <a:latin typeface="+mn-lt"/>
                <a:ea typeface="+mn-ea"/>
                <a:cs typeface="+mn-cs"/>
              </a:rPr>
              <a:t>compare them fairly. If one option is being assessed against a base case, ensure</a:t>
            </a:r>
          </a:p>
          <a:p>
            <a:r>
              <a:rPr lang="en-US" sz="1200" kern="1200" baseline="0" dirty="0" smtClean="0">
                <a:solidFill>
                  <a:schemeClr val="tx1"/>
                </a:solidFill>
                <a:latin typeface="+mn-lt"/>
                <a:ea typeface="+mn-ea"/>
                <a:cs typeface="+mn-cs"/>
              </a:rPr>
              <a:t>that the base case is optimized.</a:t>
            </a:r>
          </a:p>
          <a:p>
            <a:r>
              <a:rPr lang="en-US" sz="1200" kern="1200" baseline="0" dirty="0" smtClean="0">
                <a:solidFill>
                  <a:schemeClr val="tx1"/>
                </a:solidFill>
                <a:latin typeface="+mn-lt"/>
                <a:ea typeface="+mn-ea"/>
                <a:cs typeface="+mn-cs"/>
              </a:rPr>
              <a:t>61</a:t>
            </a:r>
          </a:p>
          <a:p>
            <a:r>
              <a:rPr lang="en-US" sz="1200" kern="1200" baseline="0" dirty="0" smtClean="0">
                <a:solidFill>
                  <a:schemeClr val="tx1"/>
                </a:solidFill>
                <a:latin typeface="+mn-lt"/>
                <a:ea typeface="+mn-ea"/>
                <a:cs typeface="+mn-cs"/>
              </a:rPr>
              <a:t>3. Analyze incremental effects and gather data about costs and benefits. Set out the</a:t>
            </a:r>
          </a:p>
          <a:p>
            <a:r>
              <a:rPr lang="en-US" sz="1200" kern="1200" baseline="0" dirty="0" smtClean="0">
                <a:solidFill>
                  <a:schemeClr val="tx1"/>
                </a:solidFill>
                <a:latin typeface="+mn-lt"/>
                <a:ea typeface="+mn-ea"/>
                <a:cs typeface="+mn-cs"/>
              </a:rPr>
              <a:t>costs and benefits over time in a spreadsheet.</a:t>
            </a:r>
          </a:p>
          <a:p>
            <a:r>
              <a:rPr lang="en-US" sz="1200" kern="1200" baseline="0" dirty="0" smtClean="0">
                <a:solidFill>
                  <a:schemeClr val="tx1"/>
                </a:solidFill>
                <a:latin typeface="+mn-lt"/>
                <a:ea typeface="+mn-ea"/>
                <a:cs typeface="+mn-cs"/>
              </a:rPr>
              <a:t>4. Express the cost and benefit data in a valid standard unit of measurement.</a:t>
            </a:r>
          </a:p>
          <a:p>
            <a:r>
              <a:rPr lang="en-US" sz="1200" kern="1200" baseline="0" dirty="0" smtClean="0">
                <a:solidFill>
                  <a:schemeClr val="tx1"/>
                </a:solidFill>
                <a:latin typeface="+mn-lt"/>
                <a:ea typeface="+mn-ea"/>
                <a:cs typeface="+mn-cs"/>
              </a:rPr>
              <a:t>5. Run the deterministic model (using single-value costs and benefits as though the</a:t>
            </a:r>
          </a:p>
          <a:p>
            <a:r>
              <a:rPr lang="en-US" sz="1200" kern="1200" baseline="0" dirty="0" smtClean="0">
                <a:solidFill>
                  <a:schemeClr val="tx1"/>
                </a:solidFill>
                <a:latin typeface="+mn-lt"/>
                <a:ea typeface="+mn-ea"/>
                <a:cs typeface="+mn-cs"/>
              </a:rPr>
              <a:t>values were certain). See for the deterministic estimate of net present value</a:t>
            </a:r>
          </a:p>
          <a:p>
            <a:r>
              <a:rPr lang="en-US" sz="1200" kern="1200" baseline="0" dirty="0" smtClean="0">
                <a:solidFill>
                  <a:schemeClr val="tx1"/>
                </a:solidFill>
                <a:latin typeface="+mn-lt"/>
                <a:ea typeface="+mn-ea"/>
                <a:cs typeface="+mn-cs"/>
              </a:rPr>
              <a:t>(NPV).</a:t>
            </a:r>
          </a:p>
          <a:p>
            <a:r>
              <a:rPr lang="en-US" sz="1200" kern="1200" baseline="0" dirty="0" smtClean="0">
                <a:solidFill>
                  <a:schemeClr val="tx1"/>
                </a:solidFill>
                <a:latin typeface="+mn-lt"/>
                <a:ea typeface="+mn-ea"/>
                <a:cs typeface="+mn-cs"/>
              </a:rPr>
              <a:t>6. Conduct a sensitivity analysis to determine which variables appear to have the</a:t>
            </a:r>
          </a:p>
          <a:p>
            <a:r>
              <a:rPr lang="en-US" sz="1200" kern="1200" baseline="0" dirty="0" smtClean="0">
                <a:solidFill>
                  <a:schemeClr val="tx1"/>
                </a:solidFill>
                <a:latin typeface="+mn-lt"/>
                <a:ea typeface="+mn-ea"/>
                <a:cs typeface="+mn-cs"/>
              </a:rPr>
              <a:t>most influence on the NPV. Consider whether better information about the values</a:t>
            </a:r>
          </a:p>
          <a:p>
            <a:r>
              <a:rPr lang="en-US" sz="1200" kern="1200" baseline="0" dirty="0" smtClean="0">
                <a:solidFill>
                  <a:schemeClr val="tx1"/>
                </a:solidFill>
                <a:latin typeface="+mn-lt"/>
                <a:ea typeface="+mn-ea"/>
                <a:cs typeface="+mn-cs"/>
              </a:rPr>
              <a:t>of these variables could be obtained to limit the uncertainty, or whether action can</a:t>
            </a:r>
          </a:p>
          <a:p>
            <a:r>
              <a:rPr lang="en-US" sz="1200" kern="1200" baseline="0" dirty="0" smtClean="0">
                <a:solidFill>
                  <a:schemeClr val="tx1"/>
                </a:solidFill>
                <a:latin typeface="+mn-lt"/>
                <a:ea typeface="+mn-ea"/>
                <a:cs typeface="+mn-cs"/>
              </a:rPr>
              <a:t>limit the uncertainty</a:t>
            </a:r>
          </a:p>
          <a:p>
            <a:r>
              <a:rPr lang="en-US" sz="1200" kern="1200" baseline="0" dirty="0" smtClean="0">
                <a:solidFill>
                  <a:schemeClr val="tx1"/>
                </a:solidFill>
                <a:latin typeface="+mn-lt"/>
                <a:ea typeface="+mn-ea"/>
                <a:cs typeface="+mn-cs"/>
              </a:rPr>
              <a:t>7. Conduct Sensitivity Analysis: This step involves identifying the assumptions</a:t>
            </a:r>
          </a:p>
          <a:p>
            <a:r>
              <a:rPr lang="en-US" sz="1200" kern="1200" baseline="0" dirty="0" smtClean="0">
                <a:solidFill>
                  <a:schemeClr val="tx1"/>
                </a:solidFill>
                <a:latin typeface="+mn-lt"/>
                <a:ea typeface="+mn-ea"/>
                <a:cs typeface="+mn-cs"/>
              </a:rPr>
              <a:t>behind your cost estimates, and considering how critical they are to your</a:t>
            </a:r>
          </a:p>
          <a:p>
            <a:r>
              <a:rPr lang="en-US" sz="1200" kern="1200" baseline="0" dirty="0" smtClean="0">
                <a:solidFill>
                  <a:schemeClr val="tx1"/>
                </a:solidFill>
                <a:latin typeface="+mn-lt"/>
                <a:ea typeface="+mn-ea"/>
                <a:cs typeface="+mn-cs"/>
              </a:rPr>
              <a:t>calculations. If one of your assumptions turns out not to be accurate, or if</a:t>
            </a:r>
          </a:p>
          <a:p>
            <a:r>
              <a:rPr lang="en-US" sz="1200" kern="1200" baseline="0" dirty="0" smtClean="0">
                <a:solidFill>
                  <a:schemeClr val="tx1"/>
                </a:solidFill>
                <a:latin typeface="+mn-lt"/>
                <a:ea typeface="+mn-ea"/>
                <a:cs typeface="+mn-cs"/>
              </a:rPr>
              <a:t>conditions change during the time of your study, will that change your whole</a:t>
            </a:r>
          </a:p>
          <a:p>
            <a:r>
              <a:rPr lang="en-US" sz="1200" kern="1200" baseline="0" dirty="0" smtClean="0">
                <a:solidFill>
                  <a:schemeClr val="tx1"/>
                </a:solidFill>
                <a:latin typeface="+mn-lt"/>
                <a:ea typeface="+mn-ea"/>
                <a:cs typeface="+mn-cs"/>
              </a:rPr>
              <a:t>conclusion, or is the effect strong to effect your conclusion.</a:t>
            </a:r>
          </a:p>
          <a:p>
            <a:r>
              <a:rPr lang="en-US" sz="1200" kern="1200" baseline="0" dirty="0" smtClean="0">
                <a:solidFill>
                  <a:schemeClr val="tx1"/>
                </a:solidFill>
                <a:latin typeface="+mn-lt"/>
                <a:ea typeface="+mn-ea"/>
                <a:cs typeface="+mn-cs"/>
              </a:rPr>
              <a:t>8. Discuss the Qualitative Residual: Since there are almost always some things that</a:t>
            </a:r>
          </a:p>
          <a:p>
            <a:r>
              <a:rPr lang="en-US" sz="1200" kern="1200" baseline="0" dirty="0" smtClean="0">
                <a:solidFill>
                  <a:schemeClr val="tx1"/>
                </a:solidFill>
                <a:latin typeface="+mn-lt"/>
                <a:ea typeface="+mn-ea"/>
                <a:cs typeface="+mn-cs"/>
              </a:rPr>
              <a:t>can't be quantified or given monetary values, it is important that your report</a:t>
            </a:r>
          </a:p>
          <a:p>
            <a:r>
              <a:rPr lang="en-US" sz="1200" kern="1200" baseline="0" dirty="0" smtClean="0">
                <a:solidFill>
                  <a:schemeClr val="tx1"/>
                </a:solidFill>
                <a:latin typeface="+mn-lt"/>
                <a:ea typeface="+mn-ea"/>
                <a:cs typeface="+mn-cs"/>
              </a:rPr>
              <a:t>include some discussion of these issues so that it will be helpful for final</a:t>
            </a:r>
          </a:p>
          <a:p>
            <a:r>
              <a:rPr lang="en-US" sz="1200" kern="1200" baseline="0" dirty="0" smtClean="0">
                <a:solidFill>
                  <a:schemeClr val="tx1"/>
                </a:solidFill>
                <a:latin typeface="+mn-lt"/>
                <a:ea typeface="+mn-ea"/>
                <a:cs typeface="+mn-cs"/>
              </a:rPr>
              <a:t>conclusion.</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Limitations of cost benefit analysis: 70</a:t>
            </a:r>
          </a:p>
          <a:p>
            <a:r>
              <a:rPr lang="en-US" sz="1200" kern="1200" baseline="0" dirty="0" smtClean="0">
                <a:solidFill>
                  <a:schemeClr val="tx1"/>
                </a:solidFill>
                <a:latin typeface="+mn-lt"/>
                <a:ea typeface="+mn-ea"/>
                <a:cs typeface="+mn-cs"/>
              </a:rPr>
              <a:t>• A sound epidemiological research and the good clinical trial are needed to provide</a:t>
            </a:r>
          </a:p>
          <a:p>
            <a:r>
              <a:rPr lang="en-US" sz="1200" kern="1200" baseline="0" dirty="0" smtClean="0">
                <a:solidFill>
                  <a:schemeClr val="tx1"/>
                </a:solidFill>
                <a:latin typeface="+mn-lt"/>
                <a:ea typeface="+mn-ea"/>
                <a:cs typeface="+mn-cs"/>
              </a:rPr>
              <a:t>reliable in formation.</a:t>
            </a:r>
          </a:p>
        </p:txBody>
      </p:sp>
      <p:sp>
        <p:nvSpPr>
          <p:cNvPr id="4" name="Slide Number Placeholder 3"/>
          <p:cNvSpPr>
            <a:spLocks noGrp="1"/>
          </p:cNvSpPr>
          <p:nvPr>
            <p:ph type="sldNum" sz="quarter" idx="10"/>
          </p:nvPr>
        </p:nvSpPr>
        <p:spPr/>
        <p:txBody>
          <a:bodyPr/>
          <a:lstStyle/>
          <a:p>
            <a:fld id="{A926D4E9-2A61-400E-87FC-59319395EB49}" type="slidenum">
              <a:rPr lang="en-US" smtClean="0"/>
              <a:pPr/>
              <a:t>26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25000" lnSpcReduction="20000"/>
          </a:bodyPr>
          <a:lstStyle/>
          <a:p>
            <a:r>
              <a:rPr lang="en-US" sz="1200" b="0" i="0" kern="1200" dirty="0" smtClean="0">
                <a:solidFill>
                  <a:schemeClr val="tx1"/>
                </a:solidFill>
                <a:latin typeface="+mn-lt"/>
                <a:ea typeface="+mn-ea"/>
                <a:cs typeface="+mn-cs"/>
              </a:rPr>
              <a:t>n the third approach to assessing efficiency, </a:t>
            </a:r>
            <a:r>
              <a:rPr lang="en-US" sz="1200" b="1" i="0" u="none" strike="noStrike" kern="1200" cap="all" dirty="0" smtClean="0">
                <a:solidFill>
                  <a:schemeClr val="tx1"/>
                </a:solidFill>
                <a:latin typeface="+mn-lt"/>
                <a:ea typeface="+mn-ea"/>
                <a:cs typeface="+mn-cs"/>
              </a:rPr>
              <a:t>COST-BENEFIT ANALYSIS (CBA)</a:t>
            </a:r>
            <a:r>
              <a:rPr lang="en-US" sz="1200" b="0" i="0" kern="1200" dirty="0" smtClean="0">
                <a:solidFill>
                  <a:schemeClr val="tx1"/>
                </a:solidFill>
                <a:latin typeface="+mn-lt"/>
                <a:ea typeface="+mn-ea"/>
                <a:cs typeface="+mn-cs"/>
              </a:rPr>
              <a:t>, the consequences are measured and valued in monetary units, most commonly by asking relevant individuals how much they would be willing to pay to obtain the consequences: health improvement. This is most frequently done using a method called </a:t>
            </a:r>
            <a:r>
              <a:rPr lang="en-US" sz="1200" b="1" i="0" u="none" strike="noStrike" kern="1200" cap="all" dirty="0" smtClean="0">
                <a:solidFill>
                  <a:schemeClr val="tx1"/>
                </a:solidFill>
                <a:latin typeface="+mn-lt"/>
                <a:ea typeface="+mn-ea"/>
                <a:cs typeface="+mn-cs"/>
              </a:rPr>
              <a:t>CONTINGENT VALUATION</a:t>
            </a:r>
            <a:r>
              <a:rPr lang="en-US" sz="1200" b="0" i="0" kern="1200" dirty="0" smtClean="0">
                <a:solidFill>
                  <a:schemeClr val="tx1"/>
                </a:solidFill>
                <a:latin typeface="+mn-lt"/>
                <a:ea typeface="+mn-ea"/>
                <a:cs typeface="+mn-cs"/>
              </a:rPr>
              <a:t>. Hence, for the malaria prevention and treatment program, or the dialysis program, the analyst would describe to an individual both how many life years the program could be expected to add and what their health would be during those years, and then ask the person how much they would be willing to pay to obtain those health benefits.</a:t>
            </a:r>
            <a:br>
              <a:rPr lang="en-US" sz="1200" b="0" i="0" kern="1200" dirty="0" smtClean="0">
                <a:solidFill>
                  <a:schemeClr val="tx1"/>
                </a:solidFill>
                <a:latin typeface="+mn-lt"/>
                <a:ea typeface="+mn-ea"/>
                <a:cs typeface="+mn-cs"/>
              </a:rPr>
            </a:br>
            <a:r>
              <a:rPr lang="en-US" sz="1200" b="0" i="0" kern="1200" dirty="0" smtClean="0">
                <a:solidFill>
                  <a:schemeClr val="tx1"/>
                </a:solidFill>
                <a:latin typeface="+mn-lt"/>
                <a:ea typeface="+mn-ea"/>
                <a:cs typeface="+mn-cs"/>
              </a:rPr>
              <a:t>In cost-benefit analysis both the costs and the consequences of a program are measured in the same units, i.e. money units, and thus CBA is the only technique that can determine in and of itself whether a program is worth doing (benefits exceed the costs, generating positive net benefit). Note also that because the value of all consequences are expressed in money limits, it allows the comparison of not only health programs that produce different consequences (e.g. malaria and dialysis), but also health and non-health programs (e.g. malaria prevention and a network of feeder roads), though there are significant practical challenges involved in comparing such disparate programs (see, </a:t>
            </a:r>
            <a:r>
              <a:rPr lang="en-US" sz="1200" b="0" i="0" kern="1200" dirty="0" err="1" smtClean="0">
                <a:solidFill>
                  <a:schemeClr val="tx1"/>
                </a:solidFill>
                <a:latin typeface="+mn-lt"/>
                <a:ea typeface="+mn-ea"/>
                <a:cs typeface="+mn-cs"/>
              </a:rPr>
              <a:t>a.o</a:t>
            </a:r>
            <a:r>
              <a:rPr lang="en-US" sz="1200" b="0" i="0" kern="1200" dirty="0" smtClean="0">
                <a:solidFill>
                  <a:schemeClr val="tx1"/>
                </a:solidFill>
                <a:latin typeface="+mn-lt"/>
                <a:ea typeface="+mn-ea"/>
                <a:cs typeface="+mn-cs"/>
              </a:rPr>
              <a:t>., Drummond and </a:t>
            </a:r>
            <a:r>
              <a:rPr lang="en-US" sz="1200" b="0" i="0" kern="1200" dirty="0" err="1" smtClean="0">
                <a:solidFill>
                  <a:schemeClr val="tx1"/>
                </a:solidFill>
                <a:latin typeface="+mn-lt"/>
                <a:ea typeface="+mn-ea"/>
                <a:cs typeface="+mn-cs"/>
              </a:rPr>
              <a:t>Stoddart</a:t>
            </a:r>
            <a:r>
              <a:rPr lang="en-US" sz="1200" b="0" i="0" kern="1200" dirty="0" smtClean="0">
                <a:solidFill>
                  <a:schemeClr val="tx1"/>
                </a:solidFill>
                <a:latin typeface="+mn-lt"/>
                <a:ea typeface="+mn-ea"/>
                <a:cs typeface="+mn-cs"/>
              </a:rPr>
              <a:t>, 1995). In this way, cost-benefit analysis is the only technique that can, on its own, fully address the </a:t>
            </a:r>
            <a:r>
              <a:rPr lang="en-US" sz="1200" b="0" i="0" kern="1200" dirty="0" err="1" smtClean="0">
                <a:solidFill>
                  <a:schemeClr val="tx1"/>
                </a:solidFill>
                <a:latin typeface="+mn-lt"/>
                <a:ea typeface="+mn-ea"/>
                <a:cs typeface="+mn-cs"/>
              </a:rPr>
              <a:t>allocative</a:t>
            </a:r>
            <a:r>
              <a:rPr lang="en-US" sz="1200" b="0" i="0" kern="1200" dirty="0" smtClean="0">
                <a:solidFill>
                  <a:schemeClr val="tx1"/>
                </a:solidFill>
                <a:latin typeface="+mn-lt"/>
                <a:ea typeface="+mn-ea"/>
                <a:cs typeface="+mn-cs"/>
              </a:rPr>
              <a:t> efficiency question, and it does so on the basis of the criterion of a Potential Pareto improvement discussed previously in this module.</a:t>
            </a:r>
          </a:p>
          <a:p>
            <a:endParaRPr lang="en-US" sz="1200" b="0" i="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Definition:</a:t>
            </a:r>
          </a:p>
          <a:p>
            <a:r>
              <a:rPr lang="en-US" sz="1200" kern="1200" baseline="0" dirty="0" smtClean="0">
                <a:solidFill>
                  <a:schemeClr val="tx1"/>
                </a:solidFill>
                <a:latin typeface="+mn-lt"/>
                <a:ea typeface="+mn-ea"/>
                <a:cs typeface="+mn-cs"/>
              </a:rPr>
              <a:t>It is the positive effect of the program, service or the institution and the over all health</a:t>
            </a:r>
          </a:p>
          <a:p>
            <a:r>
              <a:rPr lang="en-US" sz="1200" kern="1200" baseline="0" dirty="0" smtClean="0">
                <a:solidFill>
                  <a:schemeClr val="tx1"/>
                </a:solidFill>
                <a:latin typeface="+mn-lt"/>
                <a:ea typeface="+mn-ea"/>
                <a:cs typeface="+mn-cs"/>
              </a:rPr>
              <a:t>development and also the related social and economic development .i.e. effect of the</a:t>
            </a:r>
          </a:p>
          <a:p>
            <a:r>
              <a:rPr lang="en-US" sz="1200" kern="1200" baseline="0" dirty="0" smtClean="0">
                <a:solidFill>
                  <a:schemeClr val="tx1"/>
                </a:solidFill>
                <a:latin typeface="+mn-lt"/>
                <a:ea typeface="+mn-ea"/>
                <a:cs typeface="+mn-cs"/>
              </a:rPr>
              <a:t>program on the population 67</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Two important tools for the cost –benefit analysis are 68</a:t>
            </a:r>
          </a:p>
          <a:p>
            <a:r>
              <a:rPr lang="en-US" sz="1200" kern="1200" baseline="0" dirty="0" smtClean="0">
                <a:solidFill>
                  <a:schemeClr val="tx1"/>
                </a:solidFill>
                <a:latin typeface="+mn-lt"/>
                <a:ea typeface="+mn-ea"/>
                <a:cs typeface="+mn-cs"/>
              </a:rPr>
              <a:t>1. </a:t>
            </a:r>
            <a:r>
              <a:rPr lang="en-US" sz="1200" b="1" kern="1200" baseline="0" dirty="0" smtClean="0">
                <a:solidFill>
                  <a:schemeClr val="tx1"/>
                </a:solidFill>
                <a:latin typeface="+mn-lt"/>
                <a:ea typeface="+mn-ea"/>
                <a:cs typeface="+mn-cs"/>
              </a:rPr>
              <a:t>Benefit-to-cost ratio: It is the total monetary cost of the benefits or outcomes</a:t>
            </a:r>
          </a:p>
          <a:p>
            <a:r>
              <a:rPr lang="en-US" sz="1200" kern="1200" baseline="0" dirty="0" smtClean="0">
                <a:solidFill>
                  <a:schemeClr val="tx1"/>
                </a:solidFill>
                <a:latin typeface="+mn-lt"/>
                <a:ea typeface="+mn-ea"/>
                <a:cs typeface="+mn-cs"/>
              </a:rPr>
              <a:t>divided by the total monetary costs of obtaining them.</a:t>
            </a:r>
          </a:p>
          <a:p>
            <a:r>
              <a:rPr lang="en-US" sz="1200" b="1" kern="1200" baseline="0" dirty="0" smtClean="0">
                <a:solidFill>
                  <a:schemeClr val="tx1"/>
                </a:solidFill>
                <a:latin typeface="+mn-lt"/>
                <a:ea typeface="+mn-ea"/>
                <a:cs typeface="+mn-cs"/>
              </a:rPr>
              <a:t>2. Net rate of return: It is basically total costs minus the total value of benefits.</a:t>
            </a:r>
          </a:p>
          <a:p>
            <a:r>
              <a:rPr lang="en-US" sz="1200" b="1" kern="1200" baseline="0" dirty="0" smtClean="0">
                <a:solidFill>
                  <a:schemeClr val="tx1"/>
                </a:solidFill>
                <a:latin typeface="+mn-lt"/>
                <a:ea typeface="+mn-ea"/>
                <a:cs typeface="+mn-cs"/>
              </a:rPr>
              <a:t>Steps of doing cost benefit analysis:69</a:t>
            </a:r>
          </a:p>
          <a:p>
            <a:r>
              <a:rPr lang="en-US" sz="1200" kern="1200" baseline="0" dirty="0" smtClean="0">
                <a:solidFill>
                  <a:schemeClr val="tx1"/>
                </a:solidFill>
                <a:latin typeface="+mn-lt"/>
                <a:ea typeface="+mn-ea"/>
                <a:cs typeface="+mn-cs"/>
              </a:rPr>
              <a:t>1. Examine needs, consider constraints, and formulate objectives and targets. State</a:t>
            </a:r>
          </a:p>
          <a:p>
            <a:r>
              <a:rPr lang="en-US" sz="1200" kern="1200" baseline="0" dirty="0" smtClean="0">
                <a:solidFill>
                  <a:schemeClr val="tx1"/>
                </a:solidFill>
                <a:latin typeface="+mn-lt"/>
                <a:ea typeface="+mn-ea"/>
                <a:cs typeface="+mn-cs"/>
              </a:rPr>
              <a:t>the point of view from which costs and benefits will be assessed.</a:t>
            </a:r>
          </a:p>
          <a:p>
            <a:r>
              <a:rPr lang="en-US" sz="1200" kern="1200" baseline="0" dirty="0" smtClean="0">
                <a:solidFill>
                  <a:schemeClr val="tx1"/>
                </a:solidFill>
                <a:latin typeface="+mn-lt"/>
                <a:ea typeface="+mn-ea"/>
                <a:cs typeface="+mn-cs"/>
              </a:rPr>
              <a:t>2. Conduct Cost Analysis: Define options in a way that enables the analyst to</a:t>
            </a:r>
          </a:p>
          <a:p>
            <a:r>
              <a:rPr lang="en-US" sz="1200" kern="1200" baseline="0" dirty="0" smtClean="0">
                <a:solidFill>
                  <a:schemeClr val="tx1"/>
                </a:solidFill>
                <a:latin typeface="+mn-lt"/>
                <a:ea typeface="+mn-ea"/>
                <a:cs typeface="+mn-cs"/>
              </a:rPr>
              <a:t>compare them fairly. If one option is being assessed against a base case, ensure</a:t>
            </a:r>
          </a:p>
          <a:p>
            <a:r>
              <a:rPr lang="en-US" sz="1200" kern="1200" baseline="0" dirty="0" smtClean="0">
                <a:solidFill>
                  <a:schemeClr val="tx1"/>
                </a:solidFill>
                <a:latin typeface="+mn-lt"/>
                <a:ea typeface="+mn-ea"/>
                <a:cs typeface="+mn-cs"/>
              </a:rPr>
              <a:t>that the base case is optimized.</a:t>
            </a:r>
          </a:p>
          <a:p>
            <a:r>
              <a:rPr lang="en-US" sz="1200" kern="1200" baseline="0" dirty="0" smtClean="0">
                <a:solidFill>
                  <a:schemeClr val="tx1"/>
                </a:solidFill>
                <a:latin typeface="+mn-lt"/>
                <a:ea typeface="+mn-ea"/>
                <a:cs typeface="+mn-cs"/>
              </a:rPr>
              <a:t>61</a:t>
            </a:r>
          </a:p>
          <a:p>
            <a:r>
              <a:rPr lang="en-US" sz="1200" kern="1200" baseline="0" dirty="0" smtClean="0">
                <a:solidFill>
                  <a:schemeClr val="tx1"/>
                </a:solidFill>
                <a:latin typeface="+mn-lt"/>
                <a:ea typeface="+mn-ea"/>
                <a:cs typeface="+mn-cs"/>
              </a:rPr>
              <a:t>3. Analyze incremental effects and gather data about costs and benefits. Set out the</a:t>
            </a:r>
          </a:p>
          <a:p>
            <a:r>
              <a:rPr lang="en-US" sz="1200" kern="1200" baseline="0" dirty="0" smtClean="0">
                <a:solidFill>
                  <a:schemeClr val="tx1"/>
                </a:solidFill>
                <a:latin typeface="+mn-lt"/>
                <a:ea typeface="+mn-ea"/>
                <a:cs typeface="+mn-cs"/>
              </a:rPr>
              <a:t>costs and benefits over time in a spreadsheet.</a:t>
            </a:r>
          </a:p>
          <a:p>
            <a:r>
              <a:rPr lang="en-US" sz="1200" kern="1200" baseline="0" dirty="0" smtClean="0">
                <a:solidFill>
                  <a:schemeClr val="tx1"/>
                </a:solidFill>
                <a:latin typeface="+mn-lt"/>
                <a:ea typeface="+mn-ea"/>
                <a:cs typeface="+mn-cs"/>
              </a:rPr>
              <a:t>4. Express the cost and benefit data in a valid standard unit of measurement.</a:t>
            </a:r>
          </a:p>
          <a:p>
            <a:r>
              <a:rPr lang="en-US" sz="1200" kern="1200" baseline="0" dirty="0" smtClean="0">
                <a:solidFill>
                  <a:schemeClr val="tx1"/>
                </a:solidFill>
                <a:latin typeface="+mn-lt"/>
                <a:ea typeface="+mn-ea"/>
                <a:cs typeface="+mn-cs"/>
              </a:rPr>
              <a:t>5. Run the deterministic model (using single-value costs and benefits as though the</a:t>
            </a:r>
          </a:p>
          <a:p>
            <a:r>
              <a:rPr lang="en-US" sz="1200" kern="1200" baseline="0" dirty="0" smtClean="0">
                <a:solidFill>
                  <a:schemeClr val="tx1"/>
                </a:solidFill>
                <a:latin typeface="+mn-lt"/>
                <a:ea typeface="+mn-ea"/>
                <a:cs typeface="+mn-cs"/>
              </a:rPr>
              <a:t>values were certain). See for the deterministic estimate of net present value</a:t>
            </a:r>
          </a:p>
          <a:p>
            <a:r>
              <a:rPr lang="en-US" sz="1200" kern="1200" baseline="0" dirty="0" smtClean="0">
                <a:solidFill>
                  <a:schemeClr val="tx1"/>
                </a:solidFill>
                <a:latin typeface="+mn-lt"/>
                <a:ea typeface="+mn-ea"/>
                <a:cs typeface="+mn-cs"/>
              </a:rPr>
              <a:t>(NPV).</a:t>
            </a:r>
          </a:p>
          <a:p>
            <a:r>
              <a:rPr lang="en-US" sz="1200" kern="1200" baseline="0" dirty="0" smtClean="0">
                <a:solidFill>
                  <a:schemeClr val="tx1"/>
                </a:solidFill>
                <a:latin typeface="+mn-lt"/>
                <a:ea typeface="+mn-ea"/>
                <a:cs typeface="+mn-cs"/>
              </a:rPr>
              <a:t>6. Conduct a sensitivity analysis to determine which variables appear to have the</a:t>
            </a:r>
          </a:p>
          <a:p>
            <a:r>
              <a:rPr lang="en-US" sz="1200" kern="1200" baseline="0" dirty="0" smtClean="0">
                <a:solidFill>
                  <a:schemeClr val="tx1"/>
                </a:solidFill>
                <a:latin typeface="+mn-lt"/>
                <a:ea typeface="+mn-ea"/>
                <a:cs typeface="+mn-cs"/>
              </a:rPr>
              <a:t>most influence on the NPV. Consider whether better information about the values</a:t>
            </a:r>
          </a:p>
          <a:p>
            <a:r>
              <a:rPr lang="en-US" sz="1200" kern="1200" baseline="0" dirty="0" smtClean="0">
                <a:solidFill>
                  <a:schemeClr val="tx1"/>
                </a:solidFill>
                <a:latin typeface="+mn-lt"/>
                <a:ea typeface="+mn-ea"/>
                <a:cs typeface="+mn-cs"/>
              </a:rPr>
              <a:t>of these variables could be obtained to limit the uncertainty, or whether action can</a:t>
            </a:r>
          </a:p>
          <a:p>
            <a:r>
              <a:rPr lang="en-US" sz="1200" kern="1200" baseline="0" dirty="0" smtClean="0">
                <a:solidFill>
                  <a:schemeClr val="tx1"/>
                </a:solidFill>
                <a:latin typeface="+mn-lt"/>
                <a:ea typeface="+mn-ea"/>
                <a:cs typeface="+mn-cs"/>
              </a:rPr>
              <a:t>limit the uncertainty</a:t>
            </a:r>
          </a:p>
          <a:p>
            <a:r>
              <a:rPr lang="en-US" sz="1200" kern="1200" baseline="0" dirty="0" smtClean="0">
                <a:solidFill>
                  <a:schemeClr val="tx1"/>
                </a:solidFill>
                <a:latin typeface="+mn-lt"/>
                <a:ea typeface="+mn-ea"/>
                <a:cs typeface="+mn-cs"/>
              </a:rPr>
              <a:t>7. Conduct Sensitivity Analysis: This step involves identifying the assumptions</a:t>
            </a:r>
          </a:p>
          <a:p>
            <a:r>
              <a:rPr lang="en-US" sz="1200" kern="1200" baseline="0" dirty="0" smtClean="0">
                <a:solidFill>
                  <a:schemeClr val="tx1"/>
                </a:solidFill>
                <a:latin typeface="+mn-lt"/>
                <a:ea typeface="+mn-ea"/>
                <a:cs typeface="+mn-cs"/>
              </a:rPr>
              <a:t>behind your cost estimates, and considering how critical they are to your</a:t>
            </a:r>
          </a:p>
          <a:p>
            <a:r>
              <a:rPr lang="en-US" sz="1200" kern="1200" baseline="0" dirty="0" smtClean="0">
                <a:solidFill>
                  <a:schemeClr val="tx1"/>
                </a:solidFill>
                <a:latin typeface="+mn-lt"/>
                <a:ea typeface="+mn-ea"/>
                <a:cs typeface="+mn-cs"/>
              </a:rPr>
              <a:t>calculations. If one of your assumptions turns out not to be accurate, or if</a:t>
            </a:r>
          </a:p>
          <a:p>
            <a:r>
              <a:rPr lang="en-US" sz="1200" kern="1200" baseline="0" dirty="0" smtClean="0">
                <a:solidFill>
                  <a:schemeClr val="tx1"/>
                </a:solidFill>
                <a:latin typeface="+mn-lt"/>
                <a:ea typeface="+mn-ea"/>
                <a:cs typeface="+mn-cs"/>
              </a:rPr>
              <a:t>conditions change during the time of your study, will that change your whole</a:t>
            </a:r>
          </a:p>
          <a:p>
            <a:r>
              <a:rPr lang="en-US" sz="1200" kern="1200" baseline="0" dirty="0" smtClean="0">
                <a:solidFill>
                  <a:schemeClr val="tx1"/>
                </a:solidFill>
                <a:latin typeface="+mn-lt"/>
                <a:ea typeface="+mn-ea"/>
                <a:cs typeface="+mn-cs"/>
              </a:rPr>
              <a:t>conclusion, or is the effect strong to effect your conclusion.</a:t>
            </a:r>
          </a:p>
          <a:p>
            <a:r>
              <a:rPr lang="en-US" sz="1200" kern="1200" baseline="0" dirty="0" smtClean="0">
                <a:solidFill>
                  <a:schemeClr val="tx1"/>
                </a:solidFill>
                <a:latin typeface="+mn-lt"/>
                <a:ea typeface="+mn-ea"/>
                <a:cs typeface="+mn-cs"/>
              </a:rPr>
              <a:t>8. Discuss the Qualitative Residual: Since there are almost always some things that</a:t>
            </a:r>
          </a:p>
          <a:p>
            <a:r>
              <a:rPr lang="en-US" sz="1200" kern="1200" baseline="0" dirty="0" smtClean="0">
                <a:solidFill>
                  <a:schemeClr val="tx1"/>
                </a:solidFill>
                <a:latin typeface="+mn-lt"/>
                <a:ea typeface="+mn-ea"/>
                <a:cs typeface="+mn-cs"/>
              </a:rPr>
              <a:t>can't be quantified or given monetary values, it is important that your report</a:t>
            </a:r>
          </a:p>
          <a:p>
            <a:r>
              <a:rPr lang="en-US" sz="1200" kern="1200" baseline="0" dirty="0" smtClean="0">
                <a:solidFill>
                  <a:schemeClr val="tx1"/>
                </a:solidFill>
                <a:latin typeface="+mn-lt"/>
                <a:ea typeface="+mn-ea"/>
                <a:cs typeface="+mn-cs"/>
              </a:rPr>
              <a:t>include some discussion of these issues so that it will be helpful for final</a:t>
            </a:r>
          </a:p>
          <a:p>
            <a:r>
              <a:rPr lang="en-US" sz="1200" kern="1200" baseline="0" dirty="0" smtClean="0">
                <a:solidFill>
                  <a:schemeClr val="tx1"/>
                </a:solidFill>
                <a:latin typeface="+mn-lt"/>
                <a:ea typeface="+mn-ea"/>
                <a:cs typeface="+mn-cs"/>
              </a:rPr>
              <a:t>conclusion.</a:t>
            </a:r>
          </a:p>
          <a:p>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Limitations of cost benefit analysis: 70</a:t>
            </a:r>
          </a:p>
          <a:p>
            <a:r>
              <a:rPr lang="en-US" sz="1200" kern="1200" baseline="0" dirty="0" smtClean="0">
                <a:solidFill>
                  <a:schemeClr val="tx1"/>
                </a:solidFill>
                <a:latin typeface="+mn-lt"/>
                <a:ea typeface="+mn-ea"/>
                <a:cs typeface="+mn-cs"/>
              </a:rPr>
              <a:t>• A sound epidemiological research and the good clinical trial are needed to provide</a:t>
            </a:r>
          </a:p>
          <a:p>
            <a:r>
              <a:rPr lang="en-US" sz="1200" kern="1200" baseline="0" dirty="0" smtClean="0">
                <a:solidFill>
                  <a:schemeClr val="tx1"/>
                </a:solidFill>
                <a:latin typeface="+mn-lt"/>
                <a:ea typeface="+mn-ea"/>
                <a:cs typeface="+mn-cs"/>
              </a:rPr>
              <a:t>reliable in formation.</a:t>
            </a:r>
          </a:p>
        </p:txBody>
      </p:sp>
      <p:sp>
        <p:nvSpPr>
          <p:cNvPr id="4" name="Slide Number Placeholder 3"/>
          <p:cNvSpPr>
            <a:spLocks noGrp="1"/>
          </p:cNvSpPr>
          <p:nvPr>
            <p:ph type="sldNum" sz="quarter" idx="10"/>
          </p:nvPr>
        </p:nvSpPr>
        <p:spPr/>
        <p:txBody>
          <a:bodyPr/>
          <a:lstStyle/>
          <a:p>
            <a:fld id="{A926D4E9-2A61-400E-87FC-59319395EB49}" type="slidenum">
              <a:rPr lang="en-US" smtClean="0"/>
              <a:pPr/>
              <a:t>27</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92500" lnSpcReduction="10000"/>
          </a:bodyPr>
          <a:lstStyle/>
          <a:p>
            <a:r>
              <a:rPr lang="en-US" sz="1200" dirty="0" smtClean="0"/>
              <a:t>In this method, the health change was valued by determining its effect on labor force productivity as measured by changes in earnings. For example, if a malaria prevention program increased productivity by improving the strength and stamina of laborers, as well as extending their working life, the value assigned to the health improvement would be the increased earnings that the health improvement generated for the laborers. This method is clearly incomplete and biased as it ignores the effect of health changes on those who do not work in a paid employment—children, students, the elderly, women, the disabled, and so on. Moreover, for workers, the method is biased against those in low-paying jobs.</a:t>
            </a:r>
            <a:endParaRPr lang="en-US" dirty="0"/>
          </a:p>
        </p:txBody>
      </p:sp>
      <p:sp>
        <p:nvSpPr>
          <p:cNvPr id="4" name="Slide Number Placeholder 3"/>
          <p:cNvSpPr>
            <a:spLocks noGrp="1"/>
          </p:cNvSpPr>
          <p:nvPr>
            <p:ph type="sldNum" sz="quarter" idx="10"/>
          </p:nvPr>
        </p:nvSpPr>
        <p:spPr/>
        <p:txBody>
          <a:bodyPr/>
          <a:lstStyle/>
          <a:p>
            <a:fld id="{A926D4E9-2A61-400E-87FC-59319395EB49}" type="slidenum">
              <a:rPr lang="en-US" smtClean="0"/>
              <a:pPr/>
              <a:t>28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25000" lnSpcReduction="20000"/>
          </a:bodyPr>
          <a:lstStyle/>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926D4E9-2A61-400E-87FC-59319395EB49}" type="slidenum">
              <a:rPr lang="en-US" smtClean="0"/>
              <a:pPr/>
              <a:t>29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25000" lnSpcReduction="20000"/>
          </a:bodyPr>
          <a:lstStyle/>
          <a:p>
            <a:r>
              <a:rPr lang="en-US" sz="1200" kern="1200" baseline="0" dirty="0" smtClean="0">
                <a:solidFill>
                  <a:schemeClr val="tx1"/>
                </a:solidFill>
                <a:latin typeface="+mn-lt"/>
                <a:ea typeface="+mn-ea"/>
                <a:cs typeface="+mn-cs"/>
              </a:rPr>
              <a:t>Cost-minimization is the simplest of the </a:t>
            </a:r>
            <a:r>
              <a:rPr lang="en-US" sz="1200" kern="1200" baseline="0" dirty="0" err="1" smtClean="0">
                <a:solidFill>
                  <a:schemeClr val="tx1"/>
                </a:solidFill>
                <a:latin typeface="+mn-lt"/>
                <a:ea typeface="+mn-ea"/>
                <a:cs typeface="+mn-cs"/>
              </a:rPr>
              <a:t>pharmacoeconomics</a:t>
            </a:r>
            <a:r>
              <a:rPr lang="en-US" sz="1200" kern="1200" baseline="0" dirty="0" smtClean="0">
                <a:solidFill>
                  <a:schemeClr val="tx1"/>
                </a:solidFill>
                <a:latin typeface="+mn-lt"/>
                <a:ea typeface="+mn-ea"/>
                <a:cs typeface="+mn-cs"/>
              </a:rPr>
              <a:t> tools and is applied when</a:t>
            </a:r>
          </a:p>
          <a:p>
            <a:r>
              <a:rPr lang="en-US" sz="1200" kern="1200" baseline="0" dirty="0" smtClean="0">
                <a:solidFill>
                  <a:schemeClr val="tx1"/>
                </a:solidFill>
                <a:latin typeface="+mn-lt"/>
                <a:ea typeface="+mn-ea"/>
                <a:cs typeface="+mn-cs"/>
              </a:rPr>
              <a:t>comparing two drugs of equal efficacy and equal tolerability.71 When relevant effects of</a:t>
            </a:r>
          </a:p>
          <a:p>
            <a:r>
              <a:rPr lang="en-US" sz="1200" kern="1200" baseline="0" dirty="0" smtClean="0">
                <a:solidFill>
                  <a:schemeClr val="tx1"/>
                </a:solidFill>
                <a:latin typeface="+mn-lt"/>
                <a:ea typeface="+mn-ea"/>
                <a:cs typeface="+mn-cs"/>
              </a:rPr>
              <a:t>the given health care interventions are observed to be similar, cost-minimization analysis</a:t>
            </a:r>
          </a:p>
          <a:p>
            <a:r>
              <a:rPr lang="en-US" sz="1200" kern="1200" baseline="0" dirty="0" smtClean="0">
                <a:solidFill>
                  <a:schemeClr val="tx1"/>
                </a:solidFill>
                <a:latin typeface="+mn-lt"/>
                <a:ea typeface="+mn-ea"/>
                <a:cs typeface="+mn-cs"/>
              </a:rPr>
              <a:t>is used to compare net costs. In principle, this analysis requires clinical evidence to</a:t>
            </a:r>
          </a:p>
          <a:p>
            <a:r>
              <a:rPr lang="en-US" sz="1200" kern="1200" baseline="0" dirty="0" smtClean="0">
                <a:solidFill>
                  <a:schemeClr val="tx1"/>
                </a:solidFill>
                <a:latin typeface="+mn-lt"/>
                <a:ea typeface="+mn-ea"/>
                <a:cs typeface="+mn-cs"/>
              </a:rPr>
              <a:t>support the notion that differences in health effects between alternatives are minimal or</a:t>
            </a:r>
          </a:p>
          <a:p>
            <a:r>
              <a:rPr lang="en-US" sz="1200" kern="1200" baseline="0" dirty="0" smtClean="0">
                <a:solidFill>
                  <a:schemeClr val="tx1"/>
                </a:solidFill>
                <a:latin typeface="+mn-lt"/>
                <a:ea typeface="+mn-ea"/>
                <a:cs typeface="+mn-cs"/>
              </a:rPr>
              <a:t>not important. When conducting the study, measure all costs (resource expenditures)</a:t>
            </a:r>
          </a:p>
          <a:p>
            <a:r>
              <a:rPr lang="en-US" sz="1200" kern="1200" baseline="0" dirty="0" smtClean="0">
                <a:solidFill>
                  <a:schemeClr val="tx1"/>
                </a:solidFill>
                <a:latin typeface="+mn-lt"/>
                <a:ea typeface="+mn-ea"/>
                <a:cs typeface="+mn-cs"/>
              </a:rPr>
              <a:t>inherent to the delivery of the therapeutic intervention that are relevant to the</a:t>
            </a:r>
          </a:p>
          <a:p>
            <a:r>
              <a:rPr lang="en-US" sz="1200" kern="1200" baseline="0" dirty="0" err="1" smtClean="0">
                <a:solidFill>
                  <a:schemeClr val="tx1"/>
                </a:solidFill>
                <a:latin typeface="+mn-lt"/>
                <a:ea typeface="+mn-ea"/>
                <a:cs typeface="+mn-cs"/>
              </a:rPr>
              <a:t>pharmacoeconomic</a:t>
            </a:r>
            <a:r>
              <a:rPr lang="en-US" sz="1200" kern="1200" baseline="0" dirty="0" smtClean="0">
                <a:solidFill>
                  <a:schemeClr val="tx1"/>
                </a:solidFill>
                <a:latin typeface="+mn-lt"/>
                <a:ea typeface="+mn-ea"/>
                <a:cs typeface="+mn-cs"/>
              </a:rPr>
              <a:t> perspective.7</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r>
              <a:rPr lang="en-US" sz="1200" b="1" i="1" kern="1200" baseline="0" dirty="0" smtClean="0">
                <a:solidFill>
                  <a:schemeClr val="tx1"/>
                </a:solidFill>
                <a:latin typeface="+mn-lt"/>
                <a:ea typeface="+mn-ea"/>
                <a:cs typeface="+mn-cs"/>
              </a:rPr>
              <a:t>Types of Economic Evaluation</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Cost of illness</a:t>
            </a:r>
          </a:p>
          <a:p>
            <a:r>
              <a:rPr lang="en-US" sz="1200" kern="1200" baseline="0" dirty="0" smtClean="0">
                <a:solidFill>
                  <a:schemeClr val="tx1"/>
                </a:solidFill>
                <a:latin typeface="+mn-lt"/>
                <a:ea typeface="+mn-ea"/>
                <a:cs typeface="+mn-cs"/>
              </a:rPr>
              <a:t>Cost minimization</a:t>
            </a:r>
          </a:p>
          <a:p>
            <a:r>
              <a:rPr lang="en-US" sz="1200" kern="1200" baseline="0" dirty="0" smtClean="0">
                <a:solidFill>
                  <a:schemeClr val="tx1"/>
                </a:solidFill>
                <a:latin typeface="+mn-lt"/>
                <a:ea typeface="+mn-ea"/>
                <a:cs typeface="+mn-cs"/>
              </a:rPr>
              <a:t>Cost-effectiveness</a:t>
            </a:r>
          </a:p>
          <a:p>
            <a:r>
              <a:rPr lang="en-US" sz="1200" kern="1200" baseline="0" dirty="0" smtClean="0">
                <a:solidFill>
                  <a:schemeClr val="tx1"/>
                </a:solidFill>
                <a:latin typeface="+mn-lt"/>
                <a:ea typeface="+mn-ea"/>
                <a:cs typeface="+mn-cs"/>
              </a:rPr>
              <a:t>Cost-utility</a:t>
            </a:r>
          </a:p>
          <a:p>
            <a:r>
              <a:rPr lang="en-US" sz="1200" kern="1200" baseline="0" dirty="0" smtClean="0">
                <a:solidFill>
                  <a:schemeClr val="tx1"/>
                </a:solidFill>
                <a:latin typeface="+mn-lt"/>
                <a:ea typeface="+mn-ea"/>
                <a:cs typeface="+mn-cs"/>
              </a:rPr>
              <a:t>Cost-benefit</a:t>
            </a:r>
          </a:p>
          <a:p>
            <a:r>
              <a:rPr lang="en-US" sz="1200" b="1" i="1" kern="1200" baseline="0" dirty="0" smtClean="0">
                <a:solidFill>
                  <a:schemeClr val="tx1"/>
                </a:solidFill>
                <a:latin typeface="+mn-lt"/>
                <a:ea typeface="+mn-ea"/>
                <a:cs typeface="+mn-cs"/>
              </a:rPr>
              <a:t>Cost of Illness</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Medical care for prevention</a:t>
            </a:r>
          </a:p>
          <a:p>
            <a:r>
              <a:rPr lang="en-US" sz="1200" kern="1200" baseline="0" dirty="0" smtClean="0">
                <a:solidFill>
                  <a:schemeClr val="tx1"/>
                </a:solidFill>
                <a:latin typeface="+mn-lt"/>
                <a:ea typeface="+mn-ea"/>
                <a:cs typeface="+mn-cs"/>
              </a:rPr>
              <a:t>Medical care for treatment</a:t>
            </a:r>
          </a:p>
          <a:p>
            <a:r>
              <a:rPr lang="en-US" sz="1200" kern="1200" baseline="0" dirty="0" smtClean="0">
                <a:solidFill>
                  <a:schemeClr val="tx1"/>
                </a:solidFill>
                <a:latin typeface="+mn-lt"/>
                <a:ea typeface="+mn-ea"/>
                <a:cs typeface="+mn-cs"/>
              </a:rPr>
              <a:t>Social services for rehabilitation</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Productivity loss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Prevention</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Treatment</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During rehabilitation</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From decreased workplace productivity as a result of the disease and death</a:t>
            </a:r>
            <a:endParaRPr lang="en-US" sz="1200"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Examples of Cost of Illness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What does cancer cost the United States?</a:t>
            </a:r>
          </a:p>
          <a:p>
            <a:r>
              <a:rPr lang="en-US" sz="1200" kern="1200" baseline="0" dirty="0" smtClean="0">
                <a:solidFill>
                  <a:schemeClr val="tx1"/>
                </a:solidFill>
                <a:latin typeface="+mn-lt"/>
                <a:ea typeface="+mn-ea"/>
                <a:cs typeface="+mn-cs"/>
              </a:rPr>
              <a:t>What does heart disease cost the United States?</a:t>
            </a:r>
          </a:p>
          <a:p>
            <a:r>
              <a:rPr lang="en-US" sz="1200" kern="1200" baseline="0" dirty="0" smtClean="0">
                <a:solidFill>
                  <a:schemeClr val="tx1"/>
                </a:solidFill>
                <a:latin typeface="+mn-lt"/>
                <a:ea typeface="+mn-ea"/>
                <a:cs typeface="+mn-cs"/>
              </a:rPr>
              <a:t>What does blindness cost the world?</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Just because something has the highest cost of illness does not imply that it necessarily should have the most resources directed toward research or cure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Depends on how much it will cost to do something about it</a:t>
            </a:r>
          </a:p>
          <a:p>
            <a:endParaRPr lang="en-US" sz="1200"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Cost Minimization</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Known and fixed objective</a:t>
            </a:r>
          </a:p>
          <a:p>
            <a:r>
              <a:rPr lang="en-US" sz="1200" kern="1200" baseline="0" dirty="0" smtClean="0">
                <a:solidFill>
                  <a:schemeClr val="tx1"/>
                </a:solidFill>
                <a:latin typeface="+mn-lt"/>
                <a:ea typeface="+mn-ea"/>
                <a:cs typeface="+mn-cs"/>
              </a:rPr>
              <a:t>At least two ways of achieving the objective</a:t>
            </a:r>
          </a:p>
          <a:p>
            <a:r>
              <a:rPr lang="en-US" sz="1200" kern="1200" baseline="0" dirty="0" smtClean="0">
                <a:solidFill>
                  <a:schemeClr val="tx1"/>
                </a:solidFill>
                <a:latin typeface="+mn-lt"/>
                <a:ea typeface="+mn-ea"/>
                <a:cs typeface="+mn-cs"/>
              </a:rPr>
              <a:t>Calculate the cost of the different methods of achieving the objective</a:t>
            </a:r>
          </a:p>
          <a:p>
            <a:r>
              <a:rPr lang="en-US" sz="1200" kern="1200" baseline="0" dirty="0" smtClean="0">
                <a:solidFill>
                  <a:schemeClr val="tx1"/>
                </a:solidFill>
                <a:latin typeface="+mn-lt"/>
                <a:ea typeface="+mn-ea"/>
                <a:cs typeface="+mn-cs"/>
              </a:rPr>
              <a:t>Determine which alternative costs the least</a:t>
            </a:r>
          </a:p>
          <a:p>
            <a:endParaRPr lang="en-US" sz="1200" i="1"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Cost Minimization Example</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Goal of eliminating incident cases of polio</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Is it achievable?</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If so, should we continue mass vaccinations or use targeted vaccination policies?\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These studies are difficult because they don’t focus on partial outcomes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Need a high degree of certainty that outcome can be obtained or else these studies are not particularly helpful</a:t>
            </a:r>
            <a:endParaRPr lang="en-US" sz="1200" kern="1200" baseline="0" dirty="0" smtClean="0">
              <a:solidFill>
                <a:schemeClr val="tx1"/>
              </a:solidFill>
              <a:latin typeface="+mn-lt"/>
              <a:ea typeface="+mn-ea"/>
              <a:cs typeface="+mn-cs"/>
            </a:endParaRPr>
          </a:p>
          <a:p>
            <a:r>
              <a:rPr lang="en-US" sz="1200" b="1" i="1" kern="1200" baseline="0" dirty="0" smtClean="0">
                <a:solidFill>
                  <a:schemeClr val="tx1"/>
                </a:solidFill>
                <a:latin typeface="+mn-lt"/>
                <a:ea typeface="+mn-ea"/>
                <a:cs typeface="+mn-cs"/>
              </a:rPr>
              <a:t>Cost-Effectiveness</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Compare costs of at least two alternatives</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Generally best if there is a single primary effect</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Compare difference in costs with difference in effects</a:t>
            </a:r>
          </a:p>
          <a:p>
            <a:r>
              <a:rPr lang="en-US" sz="1200" kern="1200" baseline="0" dirty="0" smtClean="0">
                <a:solidFill>
                  <a:schemeClr val="tx1"/>
                </a:solidFill>
                <a:latin typeface="+mn-lt"/>
                <a:ea typeface="+mn-ea"/>
                <a:cs typeface="+mn-cs"/>
              </a:rPr>
              <a:t>Outcomes can remain as clinical or even intermediate outcomes</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Example—dollars per case of blindness averted or dollars per migraine avoided</a:t>
            </a:r>
          </a:p>
          <a:p>
            <a:r>
              <a:rPr lang="en-US" sz="1200" b="1" kern="1200" baseline="0" dirty="0" smtClean="0">
                <a:solidFill>
                  <a:schemeClr val="tx1"/>
                </a:solidFill>
                <a:latin typeface="+mn-lt"/>
                <a:ea typeface="+mn-ea"/>
                <a:cs typeface="+mn-cs"/>
              </a:rPr>
              <a:t>Cost Effectiveness</a:t>
            </a:r>
          </a:p>
          <a:p>
            <a:r>
              <a:rPr lang="en-US" sz="1200" kern="1200" baseline="0" dirty="0" smtClean="0">
                <a:solidFill>
                  <a:schemeClr val="tx1"/>
                </a:solidFill>
                <a:latin typeface="+mn-lt"/>
                <a:ea typeface="+mn-ea"/>
                <a:cs typeface="+mn-cs"/>
              </a:rPr>
              <a:t>Costs—dollars</a:t>
            </a:r>
          </a:p>
          <a:p>
            <a:r>
              <a:rPr lang="en-US" sz="1200" kern="1200" baseline="0" dirty="0" smtClean="0">
                <a:solidFill>
                  <a:schemeClr val="tx1"/>
                </a:solidFill>
                <a:latin typeface="+mn-lt"/>
                <a:ea typeface="+mn-ea"/>
                <a:cs typeface="+mn-cs"/>
              </a:rPr>
              <a:t>Consequences—non-monetary </a:t>
            </a:r>
            <a:r>
              <a:rPr lang="en-US" sz="1200" kern="1200" baseline="0" dirty="0" err="1" smtClean="0">
                <a:solidFill>
                  <a:schemeClr val="tx1"/>
                </a:solidFill>
                <a:latin typeface="+mn-lt"/>
                <a:ea typeface="+mn-ea"/>
                <a:cs typeface="+mn-cs"/>
              </a:rPr>
              <a:t>unitsMortality</a:t>
            </a:r>
            <a:r>
              <a:rPr lang="en-US" sz="1200" kern="1200" baseline="0" dirty="0" smtClean="0">
                <a:solidFill>
                  <a:schemeClr val="tx1"/>
                </a:solidFill>
                <a:latin typeface="+mn-lt"/>
                <a:ea typeface="+mn-ea"/>
                <a:cs typeface="+mn-cs"/>
              </a:rPr>
              <a:t>/</a:t>
            </a:r>
            <a:r>
              <a:rPr lang="en-US" sz="1200" kern="1200" baseline="0" dirty="0" err="1" smtClean="0">
                <a:solidFill>
                  <a:schemeClr val="tx1"/>
                </a:solidFill>
                <a:latin typeface="+mn-lt"/>
                <a:ea typeface="+mn-ea"/>
                <a:cs typeface="+mn-cs"/>
              </a:rPr>
              <a:t>morbidityOnly</a:t>
            </a:r>
            <a:r>
              <a:rPr lang="en-US" sz="1200" kern="1200" baseline="0" dirty="0" smtClean="0">
                <a:solidFill>
                  <a:schemeClr val="tx1"/>
                </a:solidFill>
                <a:latin typeface="+mn-lt"/>
                <a:ea typeface="+mn-ea"/>
                <a:cs typeface="+mn-cs"/>
              </a:rPr>
              <a:t> compare programs with similar outcomes</a:t>
            </a:r>
          </a:p>
          <a:p>
            <a:endParaRPr lang="en-US" sz="1200" i="1"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Suitability of Cost-Effectiveness Studies</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There is a single outcome associated with a condition</a:t>
            </a:r>
          </a:p>
          <a:p>
            <a:r>
              <a:rPr lang="en-US" sz="1200" kern="1200" baseline="0" dirty="0" smtClean="0">
                <a:solidFill>
                  <a:schemeClr val="tx1"/>
                </a:solidFill>
                <a:latin typeface="+mn-lt"/>
                <a:ea typeface="+mn-ea"/>
                <a:cs typeface="+mn-cs"/>
              </a:rPr>
              <a:t>There is not enough information to assign a value to the outcome</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Difficulty of asking nursing home residents about the quality of their own lives</a:t>
            </a:r>
          </a:p>
          <a:p>
            <a:r>
              <a:rPr lang="en-US" sz="1200" b="1" i="1" kern="1200" baseline="0" dirty="0" smtClean="0">
                <a:solidFill>
                  <a:schemeClr val="tx1"/>
                </a:solidFill>
                <a:latin typeface="+mn-lt"/>
                <a:ea typeface="+mn-ea"/>
                <a:cs typeface="+mn-cs"/>
              </a:rPr>
              <a:t>Cost-Utility</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Cost-effectiveness with a twist</a:t>
            </a:r>
          </a:p>
          <a:p>
            <a:r>
              <a:rPr lang="en-US" sz="1200" kern="1200" baseline="0" dirty="0" smtClean="0">
                <a:solidFill>
                  <a:schemeClr val="tx1"/>
                </a:solidFill>
                <a:latin typeface="+mn-lt"/>
                <a:ea typeface="+mn-ea"/>
                <a:cs typeface="+mn-cs"/>
              </a:rPr>
              <a:t>Outcome is quality adjusted life year</a:t>
            </a:r>
          </a:p>
          <a:p>
            <a:r>
              <a:rPr lang="en-US" sz="1200" kern="1200" baseline="0" dirty="0" smtClean="0">
                <a:solidFill>
                  <a:schemeClr val="tx1"/>
                </a:solidFill>
                <a:latin typeface="+mn-lt"/>
                <a:ea typeface="+mn-ea"/>
                <a:cs typeface="+mn-cs"/>
              </a:rPr>
              <a:t>Quality adjusted life year combines morbidity and mortality</a:t>
            </a:r>
          </a:p>
          <a:p>
            <a:endParaRPr lang="en-US" sz="1200"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Suitability of Cost-Utility Studies</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There are morbidity and mortality effects</a:t>
            </a:r>
          </a:p>
          <a:p>
            <a:r>
              <a:rPr lang="en-US" sz="1200" kern="1200" baseline="0" dirty="0" smtClean="0">
                <a:solidFill>
                  <a:schemeClr val="tx1"/>
                </a:solidFill>
                <a:latin typeface="+mn-lt"/>
                <a:ea typeface="+mn-ea"/>
                <a:cs typeface="+mn-cs"/>
              </a:rPr>
              <a:t>There are multiple types of morbidity effects</a:t>
            </a:r>
          </a:p>
          <a:p>
            <a:r>
              <a:rPr lang="en-US" sz="1200" kern="1200" baseline="0" dirty="0" smtClean="0">
                <a:solidFill>
                  <a:schemeClr val="tx1"/>
                </a:solidFill>
                <a:latin typeface="+mn-lt"/>
                <a:ea typeface="+mn-ea"/>
                <a:cs typeface="+mn-cs"/>
              </a:rPr>
              <a:t>Health related quality of life is the primary outcome of interest in the first place</a:t>
            </a:r>
          </a:p>
          <a:p>
            <a:r>
              <a:rPr lang="en-US" sz="1200" b="1" kern="1200" baseline="0" dirty="0" smtClean="0">
                <a:solidFill>
                  <a:schemeClr val="tx1"/>
                </a:solidFill>
                <a:latin typeface="+mn-lt"/>
                <a:ea typeface="+mn-ea"/>
                <a:cs typeface="+mn-cs"/>
              </a:rPr>
              <a:t>Cost- Benefit analysis</a:t>
            </a:r>
          </a:p>
          <a:p>
            <a:r>
              <a:rPr lang="en-US" sz="1200" kern="1200" baseline="0" dirty="0" smtClean="0">
                <a:solidFill>
                  <a:schemeClr val="tx1"/>
                </a:solidFill>
                <a:latin typeface="+mn-lt"/>
                <a:ea typeface="+mn-ea"/>
                <a:cs typeface="+mn-cs"/>
              </a:rPr>
              <a:t>Net benefit is final </a:t>
            </a:r>
            <a:r>
              <a:rPr lang="en-US" sz="1200" kern="1200" baseline="0" dirty="0" err="1" smtClean="0">
                <a:solidFill>
                  <a:schemeClr val="tx1"/>
                </a:solidFill>
                <a:latin typeface="+mn-lt"/>
                <a:ea typeface="+mn-ea"/>
                <a:cs typeface="+mn-cs"/>
              </a:rPr>
              <a:t>productDifference</a:t>
            </a:r>
            <a:r>
              <a:rPr lang="en-US" sz="1200" kern="1200" baseline="0" dirty="0" smtClean="0">
                <a:solidFill>
                  <a:schemeClr val="tx1"/>
                </a:solidFill>
                <a:latin typeface="+mn-lt"/>
                <a:ea typeface="+mn-ea"/>
                <a:cs typeface="+mn-cs"/>
              </a:rPr>
              <a:t> between valuation of benefits and costs</a:t>
            </a:r>
          </a:p>
          <a:p>
            <a:r>
              <a:rPr lang="en-US" sz="1200" kern="1200" baseline="0" dirty="0" smtClean="0">
                <a:solidFill>
                  <a:schemeClr val="tx1"/>
                </a:solidFill>
                <a:latin typeface="+mn-lt"/>
                <a:ea typeface="+mn-ea"/>
                <a:cs typeface="+mn-cs"/>
              </a:rPr>
              <a:t>Unique feature that can indicate explicitly whether benefits outweigh costs</a:t>
            </a:r>
          </a:p>
          <a:p>
            <a:r>
              <a:rPr lang="en-US" sz="1200" kern="1200" baseline="0" dirty="0" smtClean="0">
                <a:solidFill>
                  <a:schemeClr val="tx1"/>
                </a:solidFill>
                <a:latin typeface="+mn-lt"/>
                <a:ea typeface="+mn-ea"/>
                <a:cs typeface="+mn-cs"/>
              </a:rPr>
              <a:t>Ratio of net benefit to dollars spent (rather than benefit to dollars spent) is sometimes used to rank programs</a:t>
            </a:r>
          </a:p>
          <a:p>
            <a:r>
              <a:rPr lang="en-US" sz="1200" kern="1200" baseline="0" dirty="0" smtClean="0">
                <a:solidFill>
                  <a:schemeClr val="tx1"/>
                </a:solidFill>
                <a:latin typeface="+mn-lt"/>
                <a:ea typeface="+mn-ea"/>
                <a:cs typeface="+mn-cs"/>
              </a:rPr>
              <a:t>Value everything in terms of dollars</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Not just costs avoided</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Subtract costs from dollar value of benefits to obtain a measure of net benefit</a:t>
            </a:r>
          </a:p>
          <a:p>
            <a:r>
              <a:rPr lang="en-US" sz="1200" kern="1200" baseline="0" dirty="0" smtClean="0">
                <a:solidFill>
                  <a:schemeClr val="tx1"/>
                </a:solidFill>
                <a:latin typeface="+mn-lt"/>
                <a:ea typeface="+mn-ea"/>
                <a:cs typeface="+mn-cs"/>
              </a:rPr>
              <a:t>Unique ability to determine whether or not a program is better than existing alternatives</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926D4E9-2A61-400E-87FC-59319395EB49}" type="slidenum">
              <a:rPr lang="en-US" smtClean="0"/>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Cost effectiveness analysis: Cost effectiveness analysis compares different costs and</a:t>
            </a:r>
          </a:p>
          <a:p>
            <a:r>
              <a:rPr lang="en-US" sz="1200" kern="1200" baseline="0" dirty="0" smtClean="0">
                <a:solidFill>
                  <a:schemeClr val="tx1"/>
                </a:solidFill>
                <a:latin typeface="+mn-lt"/>
                <a:ea typeface="+mn-ea"/>
                <a:cs typeface="+mn-cs"/>
              </a:rPr>
              <a:t>different outcomes of two or more alternative each with common objective. Out comes</a:t>
            </a:r>
          </a:p>
          <a:p>
            <a:r>
              <a:rPr lang="en-US" sz="1200" kern="1200" baseline="0" dirty="0" smtClean="0">
                <a:solidFill>
                  <a:schemeClr val="tx1"/>
                </a:solidFill>
                <a:latin typeface="+mn-lt"/>
                <a:ea typeface="+mn-ea"/>
                <a:cs typeface="+mn-cs"/>
              </a:rPr>
              <a:t>are measure in physical units. The objective of cost effectiveness analysis is to calculate</a:t>
            </a:r>
          </a:p>
          <a:p>
            <a:r>
              <a:rPr lang="en-US" sz="1200" kern="1200" baseline="0" dirty="0" smtClean="0">
                <a:solidFill>
                  <a:schemeClr val="tx1"/>
                </a:solidFill>
                <a:latin typeface="+mn-lt"/>
                <a:ea typeface="+mn-ea"/>
                <a:cs typeface="+mn-cs"/>
              </a:rPr>
              <a:t>the cost per unit outcome achieved using the Incremental Cost Effectiveness Ratio</a:t>
            </a:r>
          </a:p>
          <a:p>
            <a:r>
              <a:rPr lang="en-US" sz="1200" kern="1200" baseline="0" dirty="0" smtClean="0">
                <a:solidFill>
                  <a:schemeClr val="tx1"/>
                </a:solidFill>
                <a:latin typeface="+mn-lt"/>
                <a:ea typeface="+mn-ea"/>
                <a:cs typeface="+mn-cs"/>
              </a:rPr>
              <a:t>(ICER). The ratio related to incremental benefit to additional cost.</a:t>
            </a:r>
          </a:p>
          <a:p>
            <a:r>
              <a:rPr lang="en-US" sz="1200" kern="1200" baseline="0" dirty="0" smtClean="0">
                <a:solidFill>
                  <a:schemeClr val="tx1"/>
                </a:solidFill>
                <a:latin typeface="+mn-lt"/>
                <a:ea typeface="+mn-ea"/>
                <a:cs typeface="+mn-cs"/>
              </a:rPr>
              <a:t>o </a:t>
            </a:r>
            <a:r>
              <a:rPr lang="en-US" sz="1200" b="1" kern="1200" baseline="0" dirty="0" smtClean="0">
                <a:solidFill>
                  <a:schemeClr val="tx1"/>
                </a:solidFill>
                <a:latin typeface="+mn-lt"/>
                <a:ea typeface="+mn-ea"/>
                <a:cs typeface="+mn-cs"/>
              </a:rPr>
              <a:t>Cost utility analysis: Cost utility analysis is more comprehensive (specific) form of cost</a:t>
            </a:r>
          </a:p>
          <a:p>
            <a:r>
              <a:rPr lang="en-US" sz="1200" kern="1200" baseline="0" dirty="0" smtClean="0">
                <a:solidFill>
                  <a:schemeClr val="tx1"/>
                </a:solidFill>
                <a:latin typeface="+mn-lt"/>
                <a:ea typeface="+mn-ea"/>
                <a:cs typeface="+mn-cs"/>
              </a:rPr>
              <a:t>effectiveness analysis. Cost utility analysis is performing from the societal perspective.</a:t>
            </a:r>
          </a:p>
          <a:p>
            <a:r>
              <a:rPr lang="en-US" sz="1200" kern="1200" baseline="0" dirty="0" smtClean="0">
                <a:solidFill>
                  <a:schemeClr val="tx1"/>
                </a:solidFill>
                <a:latin typeface="+mn-lt"/>
                <a:ea typeface="+mn-ea"/>
                <a:cs typeface="+mn-cs"/>
              </a:rPr>
              <a:t>Recommended outcome measure is quality of adjusted life year (QALY). It is used to</a:t>
            </a:r>
          </a:p>
          <a:p>
            <a:r>
              <a:rPr lang="en-US" sz="1200" kern="1200" baseline="0" dirty="0" smtClean="0">
                <a:solidFill>
                  <a:schemeClr val="tx1"/>
                </a:solidFill>
                <a:latin typeface="+mn-lt"/>
                <a:ea typeface="+mn-ea"/>
                <a:cs typeface="+mn-cs"/>
              </a:rPr>
              <a:t>calculate the cost per unit outcome achieved incorporating patient preferences (utilities)</a:t>
            </a:r>
          </a:p>
          <a:p>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enables comparison of disparate technologies, e.g., coronary artery bypass graft surgery and screening for breast cancer. A drawback of CBA is the difficulty of assigning monetary values to all pertinent outcomes, including changes in the length or quality of human life. CEA avoids this limitation by using more direct or natural units of outcomes such as lives saved or strokes averted. As such, CEA can only compare technologies whose outcomes are measured in the same units. In CUA, estimates of utility are assigned to health outcomes, enabling comparisons of disparate technologies.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When should one use which technique? Cost-effectiveness analysis is only suitable to compare programs that have homogeneous outcomes and where there is a clearly dominant outcome of primary interest. This requirement is often quite restrictive, as noted earlier in the context of the desperate health initiatives being considered by the Committee. It may not be unreasonable, however, in comparing different kinds of live-saving programs (e.g. kidney dialysis and transplantation, emergency air ambulance system, trauma care), by using lives saved, or more likely, life years gained as the common measure of effect. However, even this is problematic if any of the programs have an effect on quality of life as well as quantity of life.</a:t>
            </a:r>
          </a:p>
          <a:p>
            <a:r>
              <a:rPr lang="en-US" dirty="0" smtClean="0"/>
              <a:t>When there are multiple outcomes or when there are significant consequences related to both quantity and quality of life, cost-utility or cost-benefit may be the preferred analysis in order to be able to make broader comparisons. However, both of these techniques pose significant measurement challenges in valuing the outcomes. Cost-utility analysis, until recently, required the analyst to measure the preferences for each study using the standard gamble or some alternative time-consuming procedure. Recently, with the development of pre-scored multi-attribute health status classification systems (</a:t>
            </a:r>
            <a:r>
              <a:rPr lang="en-US" dirty="0" err="1" smtClean="0"/>
              <a:t>eg</a:t>
            </a:r>
            <a:r>
              <a:rPr lang="en-US" dirty="0" smtClean="0"/>
              <a:t>. Quality of Well-Being, Health Utilities Index, </a:t>
            </a:r>
            <a:r>
              <a:rPr lang="en-US" dirty="0" err="1" smtClean="0"/>
              <a:t>EuroQol</a:t>
            </a:r>
            <a:r>
              <a:rPr lang="en-US" dirty="0" smtClean="0"/>
              <a:t>) the task has become easier, but one still has to select the appropriate system for the problem at hand. Cost-benefit analysis requires the analyst to measure the preferences using Willingness-To-Pay (WTP; see next page), and the methods are not yet well developed in health-care applications.</a:t>
            </a:r>
          </a:p>
          <a:p>
            <a:r>
              <a:rPr lang="en-US" dirty="0" smtClean="0"/>
              <a:t>Cost-benefit and cost-utility analysis have different theoretical roots. Cost-benefit analysis is derived directly from welfare economics and the </a:t>
            </a:r>
            <a:r>
              <a:rPr lang="en-US" dirty="0" err="1" smtClean="0"/>
              <a:t>Kaldor</a:t>
            </a:r>
            <a:r>
              <a:rPr lang="en-US" dirty="0" smtClean="0"/>
              <a:t>-Hicks Potential Pareto criterion that sets as a goal maximizing net benefit (benefit - cost). Cost-utility analysis can also be linked to a welfare economics foundation (Garber et al., 1996), but more commonly it is seen as founded on an extra-</a:t>
            </a:r>
            <a:r>
              <a:rPr lang="en-US" dirty="0" err="1" smtClean="0"/>
              <a:t>welfarist</a:t>
            </a:r>
            <a:r>
              <a:rPr lang="en-US" dirty="0" smtClean="0"/>
              <a:t> approach where the goal of the health system is seen as maximizing health as measured in QALYs (</a:t>
            </a:r>
            <a:r>
              <a:rPr lang="en-US" dirty="0" err="1" smtClean="0"/>
              <a:t>Culyer</a:t>
            </a:r>
            <a:r>
              <a:rPr lang="en-US" dirty="0" smtClean="0"/>
              <a:t>, 1989).</a:t>
            </a:r>
          </a:p>
          <a:p>
            <a:r>
              <a:rPr lang="en-US" dirty="0" smtClean="0"/>
              <a:t>Because of the different viewpoints as well as the different ways to measure and value consequences, it is useful to view the various costs and consequences of health care programs as building blocks, which can be assembled in the evaluation in different ways. We will look at this on the next page.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926D4E9-2A61-400E-87FC-59319395EB49}" type="slidenum">
              <a:rPr lang="en-US" smtClean="0"/>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5298"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1335299"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1335300"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1335301"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1335302" name="Rectangle 6"/>
          <p:cNvSpPr>
            <a:spLocks noGrp="1" noRot="1" noChangeAspect="1" noChangeArrowheads="1" noTextEdit="1"/>
          </p:cNvSpPr>
          <p:nvPr>
            <p:ph type="sldImg"/>
          </p:nvPr>
        </p:nvSpPr>
        <p:spPr>
          <a:xfrm>
            <a:off x="1152525" y="692150"/>
            <a:ext cx="4552950" cy="3416300"/>
          </a:xfrm>
          <a:ln cap="flat"/>
        </p:spPr>
      </p:sp>
      <p:sp>
        <p:nvSpPr>
          <p:cNvPr id="1335303" name="Rectangle 7"/>
          <p:cNvSpPr>
            <a:spLocks noGrp="1" noChangeArrowheads="1"/>
          </p:cNvSpPr>
          <p:nvPr>
            <p:ph type="body" idx="1"/>
          </p:nvPr>
        </p:nvSpPr>
        <p:spPr>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Let's say a cost-benefit analysis comes out as saying that hernia</a:t>
            </a:r>
            <a:r>
              <a:rPr lang="en-US" sz="1200" kern="1200" baseline="30000" dirty="0" smtClean="0">
                <a:solidFill>
                  <a:schemeClr val="tx1"/>
                </a:solidFill>
                <a:latin typeface="+mn-lt"/>
                <a:ea typeface="+mn-ea"/>
                <a:cs typeface="+mn-cs"/>
              </a:rPr>
              <a:t> </a:t>
            </a:r>
            <a:r>
              <a:rPr lang="en-US" sz="1200" kern="1200" dirty="0" smtClean="0">
                <a:solidFill>
                  <a:schemeClr val="tx1"/>
                </a:solidFill>
                <a:latin typeface="+mn-lt"/>
                <a:ea typeface="+mn-ea"/>
                <a:cs typeface="+mn-cs"/>
              </a:rPr>
              <a:t>repair by day case surgery costs £1150 per QALY whereas</a:t>
            </a:r>
            <a:r>
              <a:rPr lang="en-US" sz="1200" kern="1200" baseline="30000" dirty="0" smtClean="0">
                <a:solidFill>
                  <a:schemeClr val="tx1"/>
                </a:solidFill>
                <a:latin typeface="+mn-lt"/>
                <a:ea typeface="+mn-ea"/>
                <a:cs typeface="+mn-cs"/>
              </a:rPr>
              <a:t> </a:t>
            </a:r>
            <a:r>
              <a:rPr lang="en-US" sz="1200" kern="1200" dirty="0" smtClean="0">
                <a:solidFill>
                  <a:schemeClr val="tx1"/>
                </a:solidFill>
                <a:latin typeface="+mn-lt"/>
                <a:ea typeface="+mn-ea"/>
                <a:cs typeface="+mn-cs"/>
              </a:rPr>
              <a:t>traditional open repair, with its associated hospital stay,</a:t>
            </a:r>
            <a:r>
              <a:rPr lang="en-US" sz="1200" kern="1200" baseline="30000" dirty="0" smtClean="0">
                <a:solidFill>
                  <a:schemeClr val="tx1"/>
                </a:solidFill>
                <a:latin typeface="+mn-lt"/>
                <a:ea typeface="+mn-ea"/>
                <a:cs typeface="+mn-cs"/>
              </a:rPr>
              <a:t> </a:t>
            </a:r>
            <a:r>
              <a:rPr lang="en-US" sz="1200" kern="1200" dirty="0" smtClean="0">
                <a:solidFill>
                  <a:schemeClr val="tx1"/>
                </a:solidFill>
                <a:latin typeface="+mn-lt"/>
                <a:ea typeface="+mn-ea"/>
                <a:cs typeface="+mn-cs"/>
              </a:rPr>
              <a:t>costs £1800 per QALY. But, when you look at how the calculations</a:t>
            </a:r>
            <a:r>
              <a:rPr lang="en-US" sz="1200" kern="1200" baseline="30000" dirty="0" smtClean="0">
                <a:solidFill>
                  <a:schemeClr val="tx1"/>
                </a:solidFill>
                <a:latin typeface="+mn-lt"/>
                <a:ea typeface="+mn-ea"/>
                <a:cs typeface="+mn-cs"/>
              </a:rPr>
              <a:t> </a:t>
            </a:r>
            <a:r>
              <a:rPr lang="en-US" sz="1200" kern="1200" dirty="0" smtClean="0">
                <a:solidFill>
                  <a:schemeClr val="tx1"/>
                </a:solidFill>
                <a:latin typeface="+mn-lt"/>
                <a:ea typeface="+mn-ea"/>
                <a:cs typeface="+mn-cs"/>
              </a:rPr>
              <a:t>were done, you are surprised at how cheaply the laparoscopic</a:t>
            </a:r>
            <a:r>
              <a:rPr lang="en-US" sz="1200" kern="1200" baseline="30000" dirty="0" smtClean="0">
                <a:solidFill>
                  <a:schemeClr val="tx1"/>
                </a:solidFill>
                <a:latin typeface="+mn-lt"/>
                <a:ea typeface="+mn-ea"/>
                <a:cs typeface="+mn-cs"/>
              </a:rPr>
              <a:t> </a:t>
            </a:r>
            <a:r>
              <a:rPr lang="en-US" sz="1200" kern="1200" dirty="0" smtClean="0">
                <a:solidFill>
                  <a:schemeClr val="tx1"/>
                </a:solidFill>
                <a:latin typeface="+mn-lt"/>
                <a:ea typeface="+mn-ea"/>
                <a:cs typeface="+mn-cs"/>
              </a:rPr>
              <a:t>equipment has been </a:t>
            </a:r>
            <a:r>
              <a:rPr lang="en-US" sz="1200" kern="1200" dirty="0" err="1" smtClean="0">
                <a:solidFill>
                  <a:schemeClr val="tx1"/>
                </a:solidFill>
                <a:latin typeface="+mn-lt"/>
                <a:ea typeface="+mn-ea"/>
                <a:cs typeface="+mn-cs"/>
              </a:rPr>
              <a:t>costed</a:t>
            </a:r>
            <a:r>
              <a:rPr lang="en-US" sz="1200" kern="1200" dirty="0" smtClean="0">
                <a:solidFill>
                  <a:schemeClr val="tx1"/>
                </a:solidFill>
                <a:latin typeface="+mn-lt"/>
                <a:ea typeface="+mn-ea"/>
                <a:cs typeface="+mn-cs"/>
              </a:rPr>
              <a:t>. If you raise the price of this equipment</a:t>
            </a:r>
            <a:r>
              <a:rPr lang="en-US" sz="1200" kern="1200" baseline="30000" dirty="0" smtClean="0">
                <a:solidFill>
                  <a:schemeClr val="tx1"/>
                </a:solidFill>
                <a:latin typeface="+mn-lt"/>
                <a:ea typeface="+mn-ea"/>
                <a:cs typeface="+mn-cs"/>
              </a:rPr>
              <a:t> </a:t>
            </a:r>
            <a:r>
              <a:rPr lang="en-US" sz="1200" kern="1200" dirty="0" smtClean="0">
                <a:solidFill>
                  <a:schemeClr val="tx1"/>
                </a:solidFill>
                <a:latin typeface="+mn-lt"/>
                <a:ea typeface="+mn-ea"/>
                <a:cs typeface="+mn-cs"/>
              </a:rPr>
              <a:t>by 25%, does day case surgery still come out dramatically cheaper? It</a:t>
            </a:r>
            <a:r>
              <a:rPr lang="en-US" sz="1200" kern="1200" baseline="30000" dirty="0" smtClean="0">
                <a:solidFill>
                  <a:schemeClr val="tx1"/>
                </a:solidFill>
                <a:latin typeface="+mn-lt"/>
                <a:ea typeface="+mn-ea"/>
                <a:cs typeface="+mn-cs"/>
              </a:rPr>
              <a:t> </a:t>
            </a:r>
            <a:r>
              <a:rPr lang="en-US" sz="1200" kern="1200" dirty="0" smtClean="0">
                <a:solidFill>
                  <a:schemeClr val="tx1"/>
                </a:solidFill>
                <a:latin typeface="+mn-lt"/>
                <a:ea typeface="+mn-ea"/>
                <a:cs typeface="+mn-cs"/>
              </a:rPr>
              <a:t>may, or it may not.</a:t>
            </a:r>
            <a:r>
              <a:rPr lang="en-US" sz="1200" kern="1200" baseline="300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GB" dirty="0" smtClean="0"/>
          </a:p>
          <a:p>
            <a:endParaRPr lang="en-GB" dirty="0" smtClean="0"/>
          </a:p>
          <a:p>
            <a:r>
              <a:rPr lang="en-US" sz="1200" kern="1200" baseline="0" dirty="0" smtClean="0">
                <a:solidFill>
                  <a:schemeClr val="tx1"/>
                </a:solidFill>
                <a:latin typeface="+mn-lt"/>
                <a:ea typeface="+mn-ea"/>
                <a:cs typeface="+mn-cs"/>
              </a:rPr>
              <a:t>41 </a:t>
            </a:r>
            <a:r>
              <a:rPr lang="en-US" sz="1200" i="1" kern="1200" baseline="0" dirty="0" smtClean="0">
                <a:solidFill>
                  <a:schemeClr val="tx1"/>
                </a:solidFill>
                <a:latin typeface="+mn-lt"/>
                <a:ea typeface="+mn-ea"/>
                <a:cs typeface="+mn-cs"/>
              </a:rPr>
              <a:t>Uncertainty</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Range of prices/quantities</a:t>
            </a:r>
          </a:p>
          <a:p>
            <a:r>
              <a:rPr lang="en-US" sz="1200" kern="1200" baseline="0" dirty="0" smtClean="0">
                <a:solidFill>
                  <a:schemeClr val="tx1"/>
                </a:solidFill>
                <a:latin typeface="+mn-lt"/>
                <a:ea typeface="+mn-ea"/>
                <a:cs typeface="+mn-cs"/>
              </a:rPr>
              <a:t>Range of probability of certain events</a:t>
            </a:r>
          </a:p>
          <a:p>
            <a:r>
              <a:rPr lang="en-US" sz="1200" kern="1200" baseline="0" dirty="0" smtClean="0">
                <a:solidFill>
                  <a:schemeClr val="tx1"/>
                </a:solidFill>
                <a:latin typeface="+mn-lt"/>
                <a:ea typeface="+mn-ea"/>
                <a:cs typeface="+mn-cs"/>
              </a:rPr>
              <a:t>Sensitivity analyses</a:t>
            </a:r>
          </a:p>
          <a:p>
            <a:r>
              <a:rPr lang="en-US" sz="1200" kern="1200" baseline="0" dirty="0" smtClean="0">
                <a:solidFill>
                  <a:schemeClr val="tx1"/>
                </a:solidFill>
                <a:latin typeface="+mn-lt"/>
                <a:ea typeface="+mn-ea"/>
                <a:cs typeface="+mn-cs"/>
              </a:rPr>
              <a:t>Secondary data/expert opinion can fill in gaps</a:t>
            </a:r>
          </a:p>
          <a:p>
            <a:endParaRPr lang="en-US" sz="1200" kern="1200" baseline="0" dirty="0" smtClean="0">
              <a:solidFill>
                <a:schemeClr val="tx1"/>
              </a:solidFill>
              <a:latin typeface="+mn-lt"/>
              <a:ea typeface="+mn-ea"/>
              <a:cs typeface="+mn-cs"/>
            </a:endParaRPr>
          </a:p>
          <a:p>
            <a:r>
              <a:rPr lang="en-US" dirty="0" smtClean="0"/>
              <a:t>Sensitivity analysis can be used</a:t>
            </a:r>
          </a:p>
          <a:p>
            <a:r>
              <a:rPr lang="en-US" dirty="0" smtClean="0"/>
              <a:t>To simplify models </a:t>
            </a:r>
          </a:p>
          <a:p>
            <a:r>
              <a:rPr lang="en-US" dirty="0" smtClean="0"/>
              <a:t>To investigate the robustness of the model predictions </a:t>
            </a:r>
          </a:p>
          <a:p>
            <a:r>
              <a:rPr lang="en-US" dirty="0" smtClean="0"/>
              <a:t>To play what-if analysis exploring the impact of varying input assumptions and scenarios </a:t>
            </a:r>
          </a:p>
          <a:p>
            <a:r>
              <a:rPr lang="en-US" dirty="0" smtClean="0"/>
              <a:t>As an element of quality assurance (unexpected factors sensitivities may be associated to coding errors or misspecifications). </a:t>
            </a:r>
          </a:p>
          <a:p>
            <a:r>
              <a:rPr lang="en-US" dirty="0" smtClean="0"/>
              <a:t>It provides as well information on:</a:t>
            </a:r>
          </a:p>
          <a:p>
            <a:r>
              <a:rPr lang="en-US" dirty="0" smtClean="0"/>
              <a:t>Factors that mostly contribute to the </a:t>
            </a:r>
            <a:r>
              <a:rPr lang="en-US" dirty="0" smtClean="0">
                <a:hlinkClick r:id="rId3" action="ppaction://hlinkfile" tooltip="Output"/>
              </a:rPr>
              <a:t>output</a:t>
            </a:r>
            <a:r>
              <a:rPr lang="en-US" dirty="0" smtClean="0"/>
              <a:t> variability </a:t>
            </a:r>
          </a:p>
          <a:p>
            <a:r>
              <a:rPr lang="en-US" dirty="0" smtClean="0"/>
              <a:t>The region in the </a:t>
            </a:r>
            <a:r>
              <a:rPr lang="en-US" dirty="0" smtClean="0">
                <a:hlinkClick r:id="rId4" action="ppaction://hlinkfile" tooltip="Space"/>
              </a:rPr>
              <a:t>space</a:t>
            </a:r>
            <a:r>
              <a:rPr lang="en-US" dirty="0" smtClean="0"/>
              <a:t> of </a:t>
            </a:r>
            <a:r>
              <a:rPr lang="en-US" dirty="0" smtClean="0">
                <a:hlinkClick r:id="rId5" action="ppaction://hlinkfile" tooltip="Input"/>
              </a:rPr>
              <a:t>input</a:t>
            </a:r>
            <a:r>
              <a:rPr lang="en-US" dirty="0" smtClean="0"/>
              <a:t> factors for which the model output is either maximum or minimum or within pre-defined bounds (see Monte Carlo filtering above) </a:t>
            </a:r>
          </a:p>
          <a:p>
            <a:r>
              <a:rPr lang="en-US" dirty="0" smtClean="0">
                <a:hlinkClick r:id="rId6" action="ppaction://hlinkfile" tooltip="Optimization (mathematics)"/>
              </a:rPr>
              <a:t>Optimal</a:t>
            </a:r>
            <a:r>
              <a:rPr lang="en-US" dirty="0" smtClean="0"/>
              <a:t> — or instability — regions within the space of factors for use in a subsequent </a:t>
            </a:r>
            <a:r>
              <a:rPr lang="en-US" dirty="0" smtClean="0">
                <a:hlinkClick r:id="rId7" action="ppaction://hlinkfile" tooltip="Calibration"/>
              </a:rPr>
              <a:t>calibration</a:t>
            </a:r>
            <a:r>
              <a:rPr lang="en-US" dirty="0" smtClean="0"/>
              <a:t> study </a:t>
            </a:r>
          </a:p>
          <a:p>
            <a:r>
              <a:rPr lang="en-US" dirty="0" smtClean="0">
                <a:hlinkClick r:id="rId8" action="ppaction://hlinkfile" tooltip="Interaction (statistics)"/>
              </a:rPr>
              <a:t>Interaction</a:t>
            </a:r>
            <a:r>
              <a:rPr lang="en-US" dirty="0" smtClean="0"/>
              <a:t> between factors </a:t>
            </a:r>
          </a:p>
          <a:p>
            <a:endParaRPr lang="en-GB" dirty="0" smtClean="0"/>
          </a:p>
          <a:p>
            <a:endParaRPr lang="en-GB"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5298"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1335299"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1335300"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1335301"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1335302" name="Rectangle 6"/>
          <p:cNvSpPr>
            <a:spLocks noGrp="1" noRot="1" noChangeAspect="1" noChangeArrowheads="1" noTextEdit="1"/>
          </p:cNvSpPr>
          <p:nvPr>
            <p:ph type="sldImg"/>
          </p:nvPr>
        </p:nvSpPr>
        <p:spPr>
          <a:xfrm>
            <a:off x="1152525" y="692150"/>
            <a:ext cx="4552950" cy="3416300"/>
          </a:xfrm>
          <a:ln cap="flat"/>
        </p:spPr>
      </p:sp>
      <p:sp>
        <p:nvSpPr>
          <p:cNvPr id="1335303" name="Rectangle 7"/>
          <p:cNvSpPr>
            <a:spLocks noGrp="1" noChangeArrowheads="1"/>
          </p:cNvSpPr>
          <p:nvPr>
            <p:ph type="body" idx="1"/>
          </p:nvPr>
        </p:nvSpPr>
        <p:spPr>
          <a:ln/>
        </p:spPr>
        <p:txBody>
          <a:bodyPr/>
          <a:lstStyle/>
          <a:p>
            <a:r>
              <a:rPr lang="en-US" sz="1200" kern="1200" baseline="0" dirty="0" smtClean="0">
                <a:solidFill>
                  <a:schemeClr val="tx1"/>
                </a:solidFill>
                <a:latin typeface="+mn-lt"/>
                <a:ea typeface="+mn-ea"/>
                <a:cs typeface="+mn-cs"/>
              </a:rPr>
              <a:t>CBA—net benefit and ratio</a:t>
            </a:r>
          </a:p>
          <a:p>
            <a:r>
              <a:rPr lang="en-US" sz="1200" kern="1200" baseline="0" dirty="0" smtClean="0">
                <a:solidFill>
                  <a:schemeClr val="tx1"/>
                </a:solidFill>
                <a:latin typeface="+mn-lt"/>
                <a:ea typeface="+mn-ea"/>
                <a:cs typeface="+mn-cs"/>
              </a:rPr>
              <a:t>􀂄CEA—reference case</a:t>
            </a:r>
          </a:p>
          <a:p>
            <a:r>
              <a:rPr lang="en-US" sz="1200" kern="1200" baseline="0" dirty="0" smtClean="0">
                <a:solidFill>
                  <a:schemeClr val="tx1"/>
                </a:solidFill>
                <a:latin typeface="+mn-lt"/>
                <a:ea typeface="+mn-ea"/>
                <a:cs typeface="+mn-cs"/>
              </a:rPr>
              <a:t>􀂄Explicit assumptions</a:t>
            </a:r>
          </a:p>
          <a:p>
            <a:r>
              <a:rPr lang="en-US" sz="1200" kern="1200" baseline="0" dirty="0" smtClean="0">
                <a:solidFill>
                  <a:schemeClr val="tx1"/>
                </a:solidFill>
                <a:latin typeface="+mn-lt"/>
                <a:ea typeface="+mn-ea"/>
                <a:cs typeface="+mn-cs"/>
              </a:rPr>
              <a:t>􀂄Sources of any secondary data</a:t>
            </a:r>
          </a:p>
          <a:p>
            <a:r>
              <a:rPr lang="en-US" sz="1200" kern="1200" baseline="0" dirty="0" smtClean="0">
                <a:solidFill>
                  <a:schemeClr val="tx1"/>
                </a:solidFill>
                <a:latin typeface="+mn-lt"/>
                <a:ea typeface="+mn-ea"/>
                <a:cs typeface="+mn-cs"/>
              </a:rPr>
              <a:t>􀂄Intermediate results</a:t>
            </a:r>
          </a:p>
          <a:p>
            <a:r>
              <a:rPr lang="en-US" sz="1200" kern="1200" baseline="0" dirty="0" smtClean="0">
                <a:solidFill>
                  <a:schemeClr val="tx1"/>
                </a:solidFill>
                <a:latin typeface="+mn-lt"/>
                <a:ea typeface="+mn-ea"/>
                <a:cs typeface="+mn-cs"/>
              </a:rPr>
              <a:t>􀂄Sensitivity analyses</a:t>
            </a:r>
            <a:endParaRPr lang="en-GB" dirty="0" smtClean="0"/>
          </a:p>
          <a:p>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26D4E9-2A61-400E-87FC-59319395EB4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9106"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1199107"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1199108"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1199109"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1199110" name="Rectangle 6"/>
          <p:cNvSpPr>
            <a:spLocks noGrp="1" noRot="1" noChangeAspect="1" noChangeArrowheads="1" noTextEdit="1"/>
          </p:cNvSpPr>
          <p:nvPr>
            <p:ph type="sldImg"/>
          </p:nvPr>
        </p:nvSpPr>
        <p:spPr>
          <a:xfrm>
            <a:off x="1152525" y="692150"/>
            <a:ext cx="4552950" cy="3416300"/>
          </a:xfrm>
          <a:ln cap="flat"/>
        </p:spPr>
      </p:sp>
      <p:sp>
        <p:nvSpPr>
          <p:cNvPr id="1199111" name="Rectangle 7"/>
          <p:cNvSpPr>
            <a:spLocks noGrp="1" noChangeArrowheads="1"/>
          </p:cNvSpPr>
          <p:nvPr>
            <p:ph type="body" idx="1"/>
          </p:nvPr>
        </p:nvSpPr>
        <p:spPr>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Shared costs:</a:t>
            </a:r>
            <a:r>
              <a:rPr lang="en-US" dirty="0" smtClean="0"/>
              <a:t> include the cost of inputs that are shared among multiple health services. Traditionally, shared costs include those for service delivery personnel, since they often perform multiple duties beyond immunization, making it difficult to separate out the share to be attributed to immunization. The process to separate the shared portion of certain costs is known as cost allocation. Specific methodologies are provided in the recommended FSP costing guidelines. Other shared costs are those associated with transportation and buildings. </a:t>
            </a:r>
          </a:p>
          <a:p>
            <a:endParaRPr lang="en-GB" dirty="0" smtClean="0"/>
          </a:p>
          <a:p>
            <a:r>
              <a:rPr lang="en-GB" dirty="0" smtClean="0"/>
              <a:t>True cost</a:t>
            </a:r>
            <a:r>
              <a:rPr lang="en-GB" baseline="0" dirty="0" smtClean="0"/>
              <a:t> of volunteer, donated goods, freed space after the program ends.</a:t>
            </a:r>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Do not waste resources;</a:t>
            </a:r>
          </a:p>
          <a:p>
            <a:r>
              <a:rPr lang="en-US" sz="1200" b="0" i="0" kern="1200" dirty="0" smtClean="0">
                <a:solidFill>
                  <a:schemeClr val="tx1"/>
                </a:solidFill>
                <a:latin typeface="+mn-lt"/>
                <a:ea typeface="+mn-ea"/>
                <a:cs typeface="+mn-cs"/>
              </a:rPr>
              <a:t>Produce each output at least cost;</a:t>
            </a:r>
          </a:p>
          <a:p>
            <a:r>
              <a:rPr lang="en-US" sz="1200" b="0" i="0" kern="1200" dirty="0" smtClean="0">
                <a:solidFill>
                  <a:schemeClr val="tx1"/>
                </a:solidFill>
                <a:latin typeface="+mn-lt"/>
                <a:ea typeface="+mn-ea"/>
                <a:cs typeface="+mn-cs"/>
              </a:rPr>
              <a:t>Produce the types and amounts of output which people value most.</a:t>
            </a: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A926D4E9-2A61-400E-87FC-59319395EB49}"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92500" lnSpcReduction="10000"/>
          </a:bodyPr>
          <a:lstStyle/>
          <a:p>
            <a:endParaRPr lang="en-US" sz="1200" kern="1200" baseline="0" dirty="0" smtClean="0">
              <a:solidFill>
                <a:schemeClr val="tx1"/>
              </a:solidFill>
              <a:latin typeface="+mn-lt"/>
              <a:ea typeface="+mn-ea"/>
              <a:cs typeface="+mn-cs"/>
            </a:endParaRPr>
          </a:p>
          <a:p>
            <a:r>
              <a:rPr lang="en-US" sz="1200" b="1" i="1" kern="1200" baseline="0" dirty="0" smtClean="0">
                <a:solidFill>
                  <a:schemeClr val="tx1"/>
                </a:solidFill>
                <a:latin typeface="+mn-lt"/>
                <a:ea typeface="+mn-ea"/>
                <a:cs typeface="+mn-cs"/>
              </a:rPr>
              <a:t>Types of Economic Evaluation</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Cost of illness</a:t>
            </a:r>
          </a:p>
          <a:p>
            <a:r>
              <a:rPr lang="en-US" sz="1200" kern="1200" baseline="0" dirty="0" smtClean="0">
                <a:solidFill>
                  <a:schemeClr val="tx1"/>
                </a:solidFill>
                <a:latin typeface="+mn-lt"/>
                <a:ea typeface="+mn-ea"/>
                <a:cs typeface="+mn-cs"/>
              </a:rPr>
              <a:t>Cost minimization</a:t>
            </a:r>
          </a:p>
          <a:p>
            <a:r>
              <a:rPr lang="en-US" sz="1200" kern="1200" baseline="0" dirty="0" smtClean="0">
                <a:solidFill>
                  <a:schemeClr val="tx1"/>
                </a:solidFill>
                <a:latin typeface="+mn-lt"/>
                <a:ea typeface="+mn-ea"/>
                <a:cs typeface="+mn-cs"/>
              </a:rPr>
              <a:t>Cost-effectiveness</a:t>
            </a:r>
          </a:p>
          <a:p>
            <a:r>
              <a:rPr lang="en-US" sz="1200" kern="1200" baseline="0" dirty="0" smtClean="0">
                <a:solidFill>
                  <a:schemeClr val="tx1"/>
                </a:solidFill>
                <a:latin typeface="+mn-lt"/>
                <a:ea typeface="+mn-ea"/>
                <a:cs typeface="+mn-cs"/>
              </a:rPr>
              <a:t>Cost-utility</a:t>
            </a:r>
          </a:p>
          <a:p>
            <a:r>
              <a:rPr lang="en-US" sz="1200" kern="1200" baseline="0" dirty="0" smtClean="0">
                <a:solidFill>
                  <a:schemeClr val="tx1"/>
                </a:solidFill>
                <a:latin typeface="+mn-lt"/>
                <a:ea typeface="+mn-ea"/>
                <a:cs typeface="+mn-cs"/>
              </a:rPr>
              <a:t>Cost-benefit</a:t>
            </a:r>
          </a:p>
          <a:p>
            <a:r>
              <a:rPr lang="en-US" sz="1200" b="1" i="1" kern="1200" baseline="0" dirty="0" smtClean="0">
                <a:solidFill>
                  <a:schemeClr val="tx1"/>
                </a:solidFill>
                <a:latin typeface="+mn-lt"/>
                <a:ea typeface="+mn-ea"/>
                <a:cs typeface="+mn-cs"/>
              </a:rPr>
              <a:t>Cost of Illness</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Medical care for prevention</a:t>
            </a:r>
          </a:p>
          <a:p>
            <a:r>
              <a:rPr lang="en-US" sz="1200" kern="1200" baseline="0" dirty="0" smtClean="0">
                <a:solidFill>
                  <a:schemeClr val="tx1"/>
                </a:solidFill>
                <a:latin typeface="+mn-lt"/>
                <a:ea typeface="+mn-ea"/>
                <a:cs typeface="+mn-cs"/>
              </a:rPr>
              <a:t>Medical care for treatment</a:t>
            </a:r>
          </a:p>
          <a:p>
            <a:r>
              <a:rPr lang="en-US" sz="1200" kern="1200" baseline="0" dirty="0" smtClean="0">
                <a:solidFill>
                  <a:schemeClr val="tx1"/>
                </a:solidFill>
                <a:latin typeface="+mn-lt"/>
                <a:ea typeface="+mn-ea"/>
                <a:cs typeface="+mn-cs"/>
              </a:rPr>
              <a:t>Social services for rehabilitation</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Productivity loss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Prevention</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Treatment</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During rehabilitation</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From decreased workplace productivity as a result of the disease and death</a:t>
            </a:r>
            <a:endParaRPr lang="en-US" sz="1200"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Examples of Cost of Illness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What does cancer cost the United States?</a:t>
            </a:r>
          </a:p>
          <a:p>
            <a:r>
              <a:rPr lang="en-US" sz="1200" kern="1200" baseline="0" dirty="0" smtClean="0">
                <a:solidFill>
                  <a:schemeClr val="tx1"/>
                </a:solidFill>
                <a:latin typeface="+mn-lt"/>
                <a:ea typeface="+mn-ea"/>
                <a:cs typeface="+mn-cs"/>
              </a:rPr>
              <a:t>What does heart disease cost the United States?</a:t>
            </a:r>
          </a:p>
          <a:p>
            <a:r>
              <a:rPr lang="en-US" sz="1200" kern="1200" baseline="0" dirty="0" smtClean="0">
                <a:solidFill>
                  <a:schemeClr val="tx1"/>
                </a:solidFill>
                <a:latin typeface="+mn-lt"/>
                <a:ea typeface="+mn-ea"/>
                <a:cs typeface="+mn-cs"/>
              </a:rPr>
              <a:t>What does blindness cost the world?</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Just because something has the highest cost of illness does not imply that it necessarily should have the most resources directed toward research or cure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Depends on how much it will cost to do something about it</a:t>
            </a:r>
          </a:p>
          <a:p>
            <a:endParaRPr lang="en-US" sz="1200"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Cost Minimization</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Known and fixed objective</a:t>
            </a:r>
          </a:p>
          <a:p>
            <a:r>
              <a:rPr lang="en-US" sz="1200" kern="1200" baseline="0" dirty="0" smtClean="0">
                <a:solidFill>
                  <a:schemeClr val="tx1"/>
                </a:solidFill>
                <a:latin typeface="+mn-lt"/>
                <a:ea typeface="+mn-ea"/>
                <a:cs typeface="+mn-cs"/>
              </a:rPr>
              <a:t>At least two ways of achieving the objective</a:t>
            </a:r>
          </a:p>
          <a:p>
            <a:r>
              <a:rPr lang="en-US" sz="1200" kern="1200" baseline="0" dirty="0" smtClean="0">
                <a:solidFill>
                  <a:schemeClr val="tx1"/>
                </a:solidFill>
                <a:latin typeface="+mn-lt"/>
                <a:ea typeface="+mn-ea"/>
                <a:cs typeface="+mn-cs"/>
              </a:rPr>
              <a:t>Calculate the cost of the different methods of achieving the objective</a:t>
            </a:r>
          </a:p>
          <a:p>
            <a:r>
              <a:rPr lang="en-US" sz="1200" kern="1200" baseline="0" dirty="0" smtClean="0">
                <a:solidFill>
                  <a:schemeClr val="tx1"/>
                </a:solidFill>
                <a:latin typeface="+mn-lt"/>
                <a:ea typeface="+mn-ea"/>
                <a:cs typeface="+mn-cs"/>
              </a:rPr>
              <a:t>Determine which alternative costs the least</a:t>
            </a:r>
          </a:p>
          <a:p>
            <a:endParaRPr lang="en-US" sz="1200" i="1"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Cost Minimization Example</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Goal of eliminating incident cases of polio</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Is it achievable?</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If so, should we continue mass vaccinations or use targeted vaccination policies?\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These studies are difficult because they don’t focus on partial outcomes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Need a high degree of certainty that outcome can be obtained or else these studies are not particularly helpful</a:t>
            </a:r>
            <a:endParaRPr lang="en-US" sz="1200" kern="1200" baseline="0" dirty="0" smtClean="0">
              <a:solidFill>
                <a:schemeClr val="tx1"/>
              </a:solidFill>
              <a:latin typeface="+mn-lt"/>
              <a:ea typeface="+mn-ea"/>
              <a:cs typeface="+mn-cs"/>
            </a:endParaRPr>
          </a:p>
          <a:p>
            <a:r>
              <a:rPr lang="en-US" sz="1200" b="1" i="1" kern="1200" baseline="0" dirty="0" smtClean="0">
                <a:solidFill>
                  <a:schemeClr val="tx1"/>
                </a:solidFill>
                <a:latin typeface="+mn-lt"/>
                <a:ea typeface="+mn-ea"/>
                <a:cs typeface="+mn-cs"/>
              </a:rPr>
              <a:t>Cost-Effectiveness</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Compare costs of at least two alternatives</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Generally best if there is a single primary effect</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Compare difference in costs with difference in effects</a:t>
            </a:r>
          </a:p>
          <a:p>
            <a:r>
              <a:rPr lang="en-US" sz="1200" kern="1200" baseline="0" dirty="0" smtClean="0">
                <a:solidFill>
                  <a:schemeClr val="tx1"/>
                </a:solidFill>
                <a:latin typeface="+mn-lt"/>
                <a:ea typeface="+mn-ea"/>
                <a:cs typeface="+mn-cs"/>
              </a:rPr>
              <a:t>Outcomes can remain as clinical or even intermediate outcomes</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Example—dollars per case of blindness averted or dollars per migraine avoided</a:t>
            </a:r>
          </a:p>
          <a:p>
            <a:r>
              <a:rPr lang="en-US" sz="1200" b="1" kern="1200" baseline="0" dirty="0" smtClean="0">
                <a:solidFill>
                  <a:schemeClr val="tx1"/>
                </a:solidFill>
                <a:latin typeface="+mn-lt"/>
                <a:ea typeface="+mn-ea"/>
                <a:cs typeface="+mn-cs"/>
              </a:rPr>
              <a:t>Cost Effectiveness</a:t>
            </a:r>
          </a:p>
          <a:p>
            <a:r>
              <a:rPr lang="en-US" sz="1200" kern="1200" baseline="0" dirty="0" smtClean="0">
                <a:solidFill>
                  <a:schemeClr val="tx1"/>
                </a:solidFill>
                <a:latin typeface="+mn-lt"/>
                <a:ea typeface="+mn-ea"/>
                <a:cs typeface="+mn-cs"/>
              </a:rPr>
              <a:t>Costs—dollars</a:t>
            </a:r>
          </a:p>
          <a:p>
            <a:r>
              <a:rPr lang="en-US" sz="1200" kern="1200" baseline="0" dirty="0" smtClean="0">
                <a:solidFill>
                  <a:schemeClr val="tx1"/>
                </a:solidFill>
                <a:latin typeface="+mn-lt"/>
                <a:ea typeface="+mn-ea"/>
                <a:cs typeface="+mn-cs"/>
              </a:rPr>
              <a:t>Consequences—non-monetary </a:t>
            </a:r>
            <a:r>
              <a:rPr lang="en-US" sz="1200" kern="1200" baseline="0" dirty="0" err="1" smtClean="0">
                <a:solidFill>
                  <a:schemeClr val="tx1"/>
                </a:solidFill>
                <a:latin typeface="+mn-lt"/>
                <a:ea typeface="+mn-ea"/>
                <a:cs typeface="+mn-cs"/>
              </a:rPr>
              <a:t>unitsMortality</a:t>
            </a:r>
            <a:r>
              <a:rPr lang="en-US" sz="1200" kern="1200" baseline="0" dirty="0" smtClean="0">
                <a:solidFill>
                  <a:schemeClr val="tx1"/>
                </a:solidFill>
                <a:latin typeface="+mn-lt"/>
                <a:ea typeface="+mn-ea"/>
                <a:cs typeface="+mn-cs"/>
              </a:rPr>
              <a:t>/</a:t>
            </a:r>
            <a:r>
              <a:rPr lang="en-US" sz="1200" kern="1200" baseline="0" dirty="0" err="1" smtClean="0">
                <a:solidFill>
                  <a:schemeClr val="tx1"/>
                </a:solidFill>
                <a:latin typeface="+mn-lt"/>
                <a:ea typeface="+mn-ea"/>
                <a:cs typeface="+mn-cs"/>
              </a:rPr>
              <a:t>morbidityOnly</a:t>
            </a:r>
            <a:r>
              <a:rPr lang="en-US" sz="1200" kern="1200" baseline="0" dirty="0" smtClean="0">
                <a:solidFill>
                  <a:schemeClr val="tx1"/>
                </a:solidFill>
                <a:latin typeface="+mn-lt"/>
                <a:ea typeface="+mn-ea"/>
                <a:cs typeface="+mn-cs"/>
              </a:rPr>
              <a:t> compare programs with similar outcomes</a:t>
            </a:r>
          </a:p>
          <a:p>
            <a:endParaRPr lang="en-US" sz="1200" i="1"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Suitability of Cost-Effectiveness Studies</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There is a single outcome associated with a condition</a:t>
            </a:r>
          </a:p>
          <a:p>
            <a:r>
              <a:rPr lang="en-US" sz="1200" kern="1200" baseline="0" dirty="0" smtClean="0">
                <a:solidFill>
                  <a:schemeClr val="tx1"/>
                </a:solidFill>
                <a:latin typeface="+mn-lt"/>
                <a:ea typeface="+mn-ea"/>
                <a:cs typeface="+mn-cs"/>
              </a:rPr>
              <a:t>There is not enough information to assign a value to the outcome</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Difficulty of asking nursing home residents about the quality of their own lives</a:t>
            </a:r>
          </a:p>
          <a:p>
            <a:r>
              <a:rPr lang="en-US" sz="1200" b="1" i="1" kern="1200" baseline="0" dirty="0" smtClean="0">
                <a:solidFill>
                  <a:schemeClr val="tx1"/>
                </a:solidFill>
                <a:latin typeface="+mn-lt"/>
                <a:ea typeface="+mn-ea"/>
                <a:cs typeface="+mn-cs"/>
              </a:rPr>
              <a:t>Cost-Utility</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Cost-effectiveness with a twist</a:t>
            </a:r>
          </a:p>
          <a:p>
            <a:r>
              <a:rPr lang="en-US" sz="1200" kern="1200" baseline="0" dirty="0" smtClean="0">
                <a:solidFill>
                  <a:schemeClr val="tx1"/>
                </a:solidFill>
                <a:latin typeface="+mn-lt"/>
                <a:ea typeface="+mn-ea"/>
                <a:cs typeface="+mn-cs"/>
              </a:rPr>
              <a:t>Outcome is quality adjusted life year</a:t>
            </a:r>
          </a:p>
          <a:p>
            <a:r>
              <a:rPr lang="en-US" sz="1200" kern="1200" baseline="0" dirty="0" smtClean="0">
                <a:solidFill>
                  <a:schemeClr val="tx1"/>
                </a:solidFill>
                <a:latin typeface="+mn-lt"/>
                <a:ea typeface="+mn-ea"/>
                <a:cs typeface="+mn-cs"/>
              </a:rPr>
              <a:t>Quality adjusted life year combines morbidity and mortality</a:t>
            </a:r>
          </a:p>
          <a:p>
            <a:endParaRPr lang="en-US" sz="1200"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Suitability of Cost-Utility Studies</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There are morbidity and mortality effects</a:t>
            </a:r>
          </a:p>
          <a:p>
            <a:r>
              <a:rPr lang="en-US" sz="1200" kern="1200" baseline="0" dirty="0" smtClean="0">
                <a:solidFill>
                  <a:schemeClr val="tx1"/>
                </a:solidFill>
                <a:latin typeface="+mn-lt"/>
                <a:ea typeface="+mn-ea"/>
                <a:cs typeface="+mn-cs"/>
              </a:rPr>
              <a:t>There are multiple types of morbidity effects</a:t>
            </a:r>
          </a:p>
          <a:p>
            <a:r>
              <a:rPr lang="en-US" sz="1200" kern="1200" baseline="0" dirty="0" smtClean="0">
                <a:solidFill>
                  <a:schemeClr val="tx1"/>
                </a:solidFill>
                <a:latin typeface="+mn-lt"/>
                <a:ea typeface="+mn-ea"/>
                <a:cs typeface="+mn-cs"/>
              </a:rPr>
              <a:t>Health related quality of life is the primary outcome of interest in the first place</a:t>
            </a:r>
          </a:p>
          <a:p>
            <a:r>
              <a:rPr lang="en-US" sz="1200" b="1" kern="1200" baseline="0" dirty="0" smtClean="0">
                <a:solidFill>
                  <a:schemeClr val="tx1"/>
                </a:solidFill>
                <a:latin typeface="+mn-lt"/>
                <a:ea typeface="+mn-ea"/>
                <a:cs typeface="+mn-cs"/>
              </a:rPr>
              <a:t>Cost- Benefit analysis</a:t>
            </a:r>
          </a:p>
          <a:p>
            <a:r>
              <a:rPr lang="en-US" sz="1200" kern="1200" baseline="0" dirty="0" smtClean="0">
                <a:solidFill>
                  <a:schemeClr val="tx1"/>
                </a:solidFill>
                <a:latin typeface="+mn-lt"/>
                <a:ea typeface="+mn-ea"/>
                <a:cs typeface="+mn-cs"/>
              </a:rPr>
              <a:t>Net benefit is final </a:t>
            </a:r>
            <a:r>
              <a:rPr lang="en-US" sz="1200" kern="1200" baseline="0" dirty="0" err="1" smtClean="0">
                <a:solidFill>
                  <a:schemeClr val="tx1"/>
                </a:solidFill>
                <a:latin typeface="+mn-lt"/>
                <a:ea typeface="+mn-ea"/>
                <a:cs typeface="+mn-cs"/>
              </a:rPr>
              <a:t>productDifference</a:t>
            </a:r>
            <a:r>
              <a:rPr lang="en-US" sz="1200" kern="1200" baseline="0" dirty="0" smtClean="0">
                <a:solidFill>
                  <a:schemeClr val="tx1"/>
                </a:solidFill>
                <a:latin typeface="+mn-lt"/>
                <a:ea typeface="+mn-ea"/>
                <a:cs typeface="+mn-cs"/>
              </a:rPr>
              <a:t> between valuation of benefits and costs</a:t>
            </a:r>
          </a:p>
          <a:p>
            <a:r>
              <a:rPr lang="en-US" sz="1200" kern="1200" baseline="0" dirty="0" smtClean="0">
                <a:solidFill>
                  <a:schemeClr val="tx1"/>
                </a:solidFill>
                <a:latin typeface="+mn-lt"/>
                <a:ea typeface="+mn-ea"/>
                <a:cs typeface="+mn-cs"/>
              </a:rPr>
              <a:t>Unique feature that can indicate explicitly whether benefits outweigh costs</a:t>
            </a:r>
          </a:p>
          <a:p>
            <a:r>
              <a:rPr lang="en-US" sz="1200" kern="1200" baseline="0" dirty="0" smtClean="0">
                <a:solidFill>
                  <a:schemeClr val="tx1"/>
                </a:solidFill>
                <a:latin typeface="+mn-lt"/>
                <a:ea typeface="+mn-ea"/>
                <a:cs typeface="+mn-cs"/>
              </a:rPr>
              <a:t>Ratio of net benefit to dollars spent (rather than benefit to dollars spent) is sometimes used to rank programs</a:t>
            </a:r>
          </a:p>
          <a:p>
            <a:r>
              <a:rPr lang="en-US" sz="1200" kern="1200" baseline="0" dirty="0" smtClean="0">
                <a:solidFill>
                  <a:schemeClr val="tx1"/>
                </a:solidFill>
                <a:latin typeface="+mn-lt"/>
                <a:ea typeface="+mn-ea"/>
                <a:cs typeface="+mn-cs"/>
              </a:rPr>
              <a:t>Value everything in terms of dollars</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Not just costs avoided</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Subtract costs from dollar value of benefits to obtain a measure of net benefit</a:t>
            </a:r>
          </a:p>
          <a:p>
            <a:r>
              <a:rPr lang="en-US" sz="1200" kern="1200" baseline="0" dirty="0" smtClean="0">
                <a:solidFill>
                  <a:schemeClr val="tx1"/>
                </a:solidFill>
                <a:latin typeface="+mn-lt"/>
                <a:ea typeface="+mn-ea"/>
                <a:cs typeface="+mn-cs"/>
              </a:rPr>
              <a:t>Unique ability to determine whether or not a program is better than existing alternatives</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926D4E9-2A61-400E-87FC-59319395EB49}"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7490"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1087491"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1087492"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1087493"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1087494" name="Rectangle 6"/>
          <p:cNvSpPr>
            <a:spLocks noGrp="1" noRot="1" noChangeAspect="1" noChangeArrowheads="1" noTextEdit="1"/>
          </p:cNvSpPr>
          <p:nvPr>
            <p:ph type="sldImg"/>
          </p:nvPr>
        </p:nvSpPr>
        <p:spPr>
          <a:xfrm>
            <a:off x="1152525" y="692150"/>
            <a:ext cx="4552950" cy="3416300"/>
          </a:xfrm>
          <a:ln cap="flat"/>
        </p:spPr>
      </p:sp>
      <p:sp>
        <p:nvSpPr>
          <p:cNvPr id="1087495" name="Rectangle 7"/>
          <p:cNvSpPr>
            <a:spLocks noGrp="1" noChangeArrowheads="1"/>
          </p:cNvSpPr>
          <p:nvPr>
            <p:ph type="body" idx="1"/>
          </p:nvPr>
        </p:nvSpPr>
        <p:spPr>
          <a:ln/>
        </p:spPr>
        <p:txBody>
          <a:bodyPr/>
          <a:lstStyle/>
          <a:p>
            <a:endParaRPr lang="en-US" sz="1200" kern="1200" baseline="0" dirty="0" smtClean="0">
              <a:solidFill>
                <a:schemeClr val="tx1"/>
              </a:solidFill>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266"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1035267"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1035268"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1035269"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1035270" name="Rectangle 6"/>
          <p:cNvSpPr>
            <a:spLocks noGrp="1" noRot="1" noChangeAspect="1" noChangeArrowheads="1" noTextEdit="1"/>
          </p:cNvSpPr>
          <p:nvPr>
            <p:ph type="sldImg"/>
          </p:nvPr>
        </p:nvSpPr>
        <p:spPr>
          <a:xfrm>
            <a:off x="1152525" y="692150"/>
            <a:ext cx="4552950" cy="3416300"/>
          </a:xfrm>
          <a:ln cap="flat"/>
        </p:spPr>
      </p:sp>
      <p:sp>
        <p:nvSpPr>
          <p:cNvPr id="1035271" name="Rectangle 7"/>
          <p:cNvSpPr>
            <a:spLocks noGrp="1" noChangeArrowheads="1"/>
          </p:cNvSpPr>
          <p:nvPr>
            <p:ph type="body" idx="1"/>
          </p:nvPr>
        </p:nvSpPr>
        <p:spPr>
          <a:ln/>
        </p:spPr>
        <p:txBody>
          <a:bodyPr/>
          <a:lstStyle/>
          <a:p>
            <a:r>
              <a:rPr lang="en-US" sz="1200" kern="1200" baseline="0" dirty="0" smtClean="0">
                <a:solidFill>
                  <a:schemeClr val="tx1"/>
                </a:solidFill>
                <a:latin typeface="+mn-lt"/>
                <a:ea typeface="+mn-ea"/>
                <a:cs typeface="+mn-cs"/>
              </a:rPr>
              <a:t>Before beginning a cost analysis, the availability of data from different sources should be</a:t>
            </a:r>
          </a:p>
          <a:p>
            <a:r>
              <a:rPr lang="en-US" sz="1200" kern="1200" baseline="0" dirty="0" smtClean="0">
                <a:solidFill>
                  <a:schemeClr val="tx1"/>
                </a:solidFill>
                <a:latin typeface="+mn-lt"/>
                <a:ea typeface="+mn-ea"/>
                <a:cs typeface="+mn-cs"/>
              </a:rPr>
              <a:t>assessed. The information that should be collected is actual expenditure rather than planned</a:t>
            </a:r>
          </a:p>
          <a:p>
            <a:r>
              <a:rPr lang="en-US" sz="1200" kern="1200" baseline="0" dirty="0" smtClean="0">
                <a:solidFill>
                  <a:schemeClr val="tx1"/>
                </a:solidFill>
                <a:latin typeface="+mn-lt"/>
                <a:ea typeface="+mn-ea"/>
                <a:cs typeface="+mn-cs"/>
              </a:rPr>
              <a:t>expenditure because this information shows what was actually spent rather than allocated.</a:t>
            </a:r>
          </a:p>
          <a:p>
            <a:r>
              <a:rPr lang="en-US" sz="1200" kern="1200" baseline="0" dirty="0" smtClean="0">
                <a:solidFill>
                  <a:schemeClr val="tx1"/>
                </a:solidFill>
                <a:latin typeface="+mn-lt"/>
                <a:ea typeface="+mn-ea"/>
                <a:cs typeface="+mn-cs"/>
              </a:rPr>
              <a:t>12</a:t>
            </a:r>
          </a:p>
          <a:p>
            <a:r>
              <a:rPr lang="en-US" sz="1200" kern="1200" baseline="0" dirty="0" smtClean="0">
                <a:solidFill>
                  <a:schemeClr val="tx1"/>
                </a:solidFill>
                <a:latin typeface="+mn-lt"/>
                <a:ea typeface="+mn-ea"/>
                <a:cs typeface="+mn-cs"/>
              </a:rPr>
              <a:t>Usually the information on expenditures will need to be obtained from more than one set of</a:t>
            </a:r>
          </a:p>
          <a:p>
            <a:r>
              <a:rPr lang="en-US" sz="1200" kern="1200" baseline="0" dirty="0" smtClean="0">
                <a:solidFill>
                  <a:schemeClr val="tx1"/>
                </a:solidFill>
                <a:latin typeface="+mn-lt"/>
                <a:ea typeface="+mn-ea"/>
                <a:cs typeface="+mn-cs"/>
              </a:rPr>
              <a:t>accounting records. Some of the information is likely to be available from the central MOH</a:t>
            </a:r>
          </a:p>
          <a:p>
            <a:r>
              <a:rPr lang="en-US" sz="1200" kern="1200" baseline="0" dirty="0" smtClean="0">
                <a:solidFill>
                  <a:schemeClr val="tx1"/>
                </a:solidFill>
                <a:latin typeface="+mn-lt"/>
                <a:ea typeface="+mn-ea"/>
                <a:cs typeface="+mn-cs"/>
              </a:rPr>
              <a:t>offices. For example, data on personnel salaries may be available at one of the central MOH</a:t>
            </a:r>
          </a:p>
          <a:p>
            <a:r>
              <a:rPr lang="en-US" sz="1200" kern="1200" baseline="0" dirty="0" smtClean="0">
                <a:solidFill>
                  <a:schemeClr val="tx1"/>
                </a:solidFill>
                <a:latin typeface="+mn-lt"/>
                <a:ea typeface="+mn-ea"/>
                <a:cs typeface="+mn-cs"/>
              </a:rPr>
              <a:t>offices. Other information such as expenditures on transport and supplies may only be available</a:t>
            </a:r>
          </a:p>
          <a:p>
            <a:r>
              <a:rPr lang="en-US" sz="1200" kern="1200" baseline="0" dirty="0" smtClean="0">
                <a:solidFill>
                  <a:schemeClr val="tx1"/>
                </a:solidFill>
                <a:latin typeface="+mn-lt"/>
                <a:ea typeface="+mn-ea"/>
                <a:cs typeface="+mn-cs"/>
              </a:rPr>
              <a:t>at regional or district offices. The data will need to be collected at either health management</a:t>
            </a:r>
          </a:p>
          <a:p>
            <a:r>
              <a:rPr lang="en-US" sz="1200" kern="1200" baseline="0" dirty="0" smtClean="0">
                <a:solidFill>
                  <a:schemeClr val="tx1"/>
                </a:solidFill>
                <a:latin typeface="+mn-lt"/>
                <a:ea typeface="+mn-ea"/>
                <a:cs typeface="+mn-cs"/>
              </a:rPr>
              <a:t>offices or at facilities.</a:t>
            </a:r>
          </a:p>
          <a:p>
            <a:r>
              <a:rPr lang="en-US" sz="1200" kern="1200" baseline="0" dirty="0" smtClean="0">
                <a:solidFill>
                  <a:schemeClr val="tx1"/>
                </a:solidFill>
                <a:latin typeface="+mn-lt"/>
                <a:ea typeface="+mn-ea"/>
                <a:cs typeface="+mn-cs"/>
              </a:rPr>
              <a:t>Other information such as the time that personnel spend on immunization services can be</a:t>
            </a:r>
          </a:p>
          <a:p>
            <a:r>
              <a:rPr lang="en-US" sz="1200" kern="1200" baseline="0" dirty="0" smtClean="0">
                <a:solidFill>
                  <a:schemeClr val="tx1"/>
                </a:solidFill>
                <a:latin typeface="+mn-lt"/>
                <a:ea typeface="+mn-ea"/>
                <a:cs typeface="+mn-cs"/>
              </a:rPr>
              <a:t>obtained either through direct observation of health workers as they work or through conducting</a:t>
            </a:r>
          </a:p>
          <a:p>
            <a:r>
              <a:rPr lang="en-US" sz="1200" kern="1200" baseline="0" dirty="0" smtClean="0">
                <a:solidFill>
                  <a:schemeClr val="tx1"/>
                </a:solidFill>
                <a:latin typeface="+mn-lt"/>
                <a:ea typeface="+mn-ea"/>
                <a:cs typeface="+mn-cs"/>
              </a:rPr>
              <a:t>interviews with these persons.</a:t>
            </a:r>
          </a:p>
          <a:p>
            <a:r>
              <a:rPr lang="en-US" sz="1200" kern="1200" baseline="0" dirty="0" smtClean="0">
                <a:solidFill>
                  <a:schemeClr val="tx1"/>
                </a:solidFill>
                <a:latin typeface="+mn-lt"/>
                <a:ea typeface="+mn-ea"/>
                <a:cs typeface="+mn-cs"/>
              </a:rPr>
              <a:t>Some field visits to regional and district facilities should be conducted to verify the information</a:t>
            </a:r>
          </a:p>
          <a:p>
            <a:r>
              <a:rPr lang="en-US" sz="1200" kern="1200" baseline="0" dirty="0" smtClean="0">
                <a:solidFill>
                  <a:schemeClr val="tx1"/>
                </a:solidFill>
                <a:latin typeface="+mn-lt"/>
                <a:ea typeface="+mn-ea"/>
                <a:cs typeface="+mn-cs"/>
              </a:rPr>
              <a:t>that is provided at the central level.</a:t>
            </a:r>
          </a:p>
          <a:p>
            <a:r>
              <a:rPr lang="en-US" sz="1200" kern="1200" baseline="0" dirty="0" smtClean="0">
                <a:solidFill>
                  <a:schemeClr val="tx1"/>
                </a:solidFill>
                <a:latin typeface="+mn-lt"/>
                <a:ea typeface="+mn-ea"/>
                <a:cs typeface="+mn-cs"/>
              </a:rPr>
              <a:t>During the assessment of available financial data, inadequacies in the existing data are sure to</a:t>
            </a:r>
          </a:p>
          <a:p>
            <a:r>
              <a:rPr lang="en-US" sz="1200" kern="1200" baseline="0" dirty="0" smtClean="0">
                <a:solidFill>
                  <a:schemeClr val="tx1"/>
                </a:solidFill>
                <a:latin typeface="+mn-lt"/>
                <a:ea typeface="+mn-ea"/>
                <a:cs typeface="+mn-cs"/>
              </a:rPr>
              <a:t>become apparent. This is because the structure of financial systems is not usually set up for</a:t>
            </a:r>
          </a:p>
          <a:p>
            <a:r>
              <a:rPr lang="en-US" sz="1200" kern="1200" baseline="0" dirty="0" smtClean="0">
                <a:solidFill>
                  <a:schemeClr val="tx1"/>
                </a:solidFill>
                <a:latin typeface="+mn-lt"/>
                <a:ea typeface="+mn-ea"/>
                <a:cs typeface="+mn-cs"/>
              </a:rPr>
              <a:t>estimating program costs, but rather for checking that funding is being received and dispersed.</a:t>
            </a:r>
          </a:p>
          <a:p>
            <a:r>
              <a:rPr lang="en-US" sz="1200" kern="1200" baseline="0" dirty="0" smtClean="0">
                <a:solidFill>
                  <a:schemeClr val="tx1"/>
                </a:solidFill>
                <a:latin typeface="+mn-lt"/>
                <a:ea typeface="+mn-ea"/>
                <a:cs typeface="+mn-cs"/>
              </a:rPr>
              <a:t>These systems do not usually categorize expenditures by the activity for which they are being</a:t>
            </a:r>
          </a:p>
          <a:p>
            <a:r>
              <a:rPr lang="en-US" sz="1200" kern="1200" baseline="0" dirty="0" smtClean="0">
                <a:solidFill>
                  <a:schemeClr val="tx1"/>
                </a:solidFill>
                <a:latin typeface="+mn-lt"/>
                <a:ea typeface="+mn-ea"/>
                <a:cs typeface="+mn-cs"/>
              </a:rPr>
              <a:t>used. In addition, they usually record expenditures but not the value of the resources that were</a:t>
            </a:r>
          </a:p>
          <a:p>
            <a:r>
              <a:rPr lang="en-US" sz="1200" kern="1200" baseline="0" dirty="0" smtClean="0">
                <a:solidFill>
                  <a:schemeClr val="tx1"/>
                </a:solidFill>
                <a:latin typeface="+mn-lt"/>
                <a:ea typeface="+mn-ea"/>
                <a:cs typeface="+mn-cs"/>
              </a:rPr>
              <a:t>used in a specific time period. As a consequence, it will be important to examine how to best</a:t>
            </a:r>
          </a:p>
          <a:p>
            <a:r>
              <a:rPr lang="en-US" sz="1200" kern="1200" baseline="0" dirty="0" smtClean="0">
                <a:solidFill>
                  <a:schemeClr val="tx1"/>
                </a:solidFill>
                <a:latin typeface="+mn-lt"/>
                <a:ea typeface="+mn-ea"/>
                <a:cs typeface="+mn-cs"/>
              </a:rPr>
              <a:t>reassign the accounting data so that they can be used to calculate costs.</a:t>
            </a:r>
          </a:p>
          <a:p>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8834"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888835"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888836"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888837"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888838" name="Rectangle 6"/>
          <p:cNvSpPr>
            <a:spLocks noGrp="1" noRot="1" noChangeAspect="1" noChangeArrowheads="1" noTextEdit="1"/>
          </p:cNvSpPr>
          <p:nvPr>
            <p:ph type="sldImg"/>
          </p:nvPr>
        </p:nvSpPr>
        <p:spPr>
          <a:xfrm>
            <a:off x="1152525" y="692150"/>
            <a:ext cx="4552950" cy="3416300"/>
          </a:xfrm>
          <a:ln cap="flat"/>
        </p:spPr>
      </p:sp>
      <p:sp>
        <p:nvSpPr>
          <p:cNvPr id="888839" name="Rectangle 7"/>
          <p:cNvSpPr>
            <a:spLocks noGrp="1" noChangeArrowheads="1"/>
          </p:cNvSpPr>
          <p:nvPr>
            <p:ph type="body" idx="1"/>
          </p:nvPr>
        </p:nvSpPr>
        <p:spPr>
          <a:ln/>
        </p:spPr>
        <p:txBody>
          <a:bodyPr/>
          <a:lstStyle/>
          <a:p>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786"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a:p>
        </p:txBody>
      </p:sp>
      <p:sp>
        <p:nvSpPr>
          <p:cNvPr id="886787"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19050" tIns="0" rIns="19050" bIns="0" anchor="b"/>
          <a:lstStyle/>
          <a:p>
            <a:pPr algn="r"/>
            <a:r>
              <a:rPr lang="en-US" sz="1000" i="1"/>
              <a:t>93</a:t>
            </a:r>
          </a:p>
        </p:txBody>
      </p:sp>
      <p:sp>
        <p:nvSpPr>
          <p:cNvPr id="886788"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a:p>
        </p:txBody>
      </p:sp>
      <p:sp>
        <p:nvSpPr>
          <p:cNvPr id="886789"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a:p>
        </p:txBody>
      </p:sp>
      <p:sp>
        <p:nvSpPr>
          <p:cNvPr id="886790" name="Rectangle 6"/>
          <p:cNvSpPr>
            <a:spLocks noGrp="1" noRot="1" noChangeAspect="1" noChangeArrowheads="1" noTextEdit="1"/>
          </p:cNvSpPr>
          <p:nvPr>
            <p:ph type="sldImg"/>
          </p:nvPr>
        </p:nvSpPr>
        <p:spPr>
          <a:xfrm>
            <a:off x="1152525" y="692150"/>
            <a:ext cx="4552950" cy="3416300"/>
          </a:xfrm>
          <a:ln cap="flat"/>
        </p:spPr>
      </p:sp>
      <p:sp>
        <p:nvSpPr>
          <p:cNvPr id="886791" name="Rectangle 7"/>
          <p:cNvSpPr>
            <a:spLocks noGrp="1" noChangeArrowheads="1"/>
          </p:cNvSpPr>
          <p:nvPr>
            <p:ph type="body" idx="1"/>
          </p:nvPr>
        </p:nvSpPr>
        <p:spPr>
          <a:ln/>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6/11/2009</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6/11/2009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1"/>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2"/>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6/11/2009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4351" y="152400"/>
            <a:ext cx="8115300" cy="11620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828800"/>
            <a:ext cx="39624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39624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6/11/2009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1"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6/11/2009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6/11/2009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6/11/2009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6/11/2009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6/11/2009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2"/>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6/11/2009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6/11/2009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5"/>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2"/>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5"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9" y="21104"/>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3" y="1055079"/>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5"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6/11/2009</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40" name="Picture 4" descr="http://dnr.louisiana.gov/sec/execdiv/techasmt/educational_resources/BGBB/7/energy/images/eshi.gif"/>
          <p:cNvPicPr>
            <a:picLocks noChangeAspect="1" noChangeArrowheads="1"/>
          </p:cNvPicPr>
          <p:nvPr/>
        </p:nvPicPr>
        <p:blipFill>
          <a:blip r:embed="rId3"/>
          <a:srcRect/>
          <a:stretch>
            <a:fillRect/>
          </a:stretch>
        </p:blipFill>
        <p:spPr bwMode="auto">
          <a:xfrm>
            <a:off x="2590800" y="15877"/>
            <a:ext cx="6477000" cy="6765925"/>
          </a:xfrm>
          <a:prstGeom prst="rect">
            <a:avLst/>
          </a:prstGeom>
          <a:noFill/>
        </p:spPr>
      </p:pic>
      <p:sp>
        <p:nvSpPr>
          <p:cNvPr id="2" name="Title 1"/>
          <p:cNvSpPr>
            <a:spLocks noGrp="1"/>
          </p:cNvSpPr>
          <p:nvPr>
            <p:ph type="ctrTitle"/>
          </p:nvPr>
        </p:nvSpPr>
        <p:spPr>
          <a:xfrm>
            <a:off x="1143000" y="228600"/>
            <a:ext cx="3581400" cy="990600"/>
          </a:xfrm>
          <a:solidFill>
            <a:schemeClr val="bg1"/>
          </a:solidFill>
        </p:spPr>
        <p:txBody>
          <a:bodyPr>
            <a:normAutofit/>
          </a:bodyPr>
          <a:lstStyle/>
          <a:p>
            <a:r>
              <a:rPr lang="en-US" b="1" dirty="0" smtClean="0">
                <a:latin typeface="Times New Roman" pitchFamily="18" charset="0"/>
                <a:cs typeface="Times New Roman" pitchFamily="18" charset="0"/>
              </a:rPr>
              <a:t>Cost Analysis</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1066800" y="5715000"/>
            <a:ext cx="4343400" cy="1066800"/>
          </a:xfrm>
          <a:solidFill>
            <a:schemeClr val="bg1"/>
          </a:solidFill>
        </p:spPr>
        <p:txBody>
          <a:bodyPr>
            <a:normAutofit/>
          </a:bodyPr>
          <a:lstStyle/>
          <a:p>
            <a:r>
              <a:rPr lang="en-US" sz="2400" dirty="0" smtClean="0">
                <a:solidFill>
                  <a:schemeClr val="tx1"/>
                </a:solidFill>
                <a:latin typeface="Times New Roman" pitchFamily="18" charset="0"/>
                <a:cs typeface="Times New Roman" pitchFamily="18" charset="0"/>
              </a:rPr>
              <a:t>Dr </a:t>
            </a:r>
            <a:r>
              <a:rPr lang="en-US" sz="2400" dirty="0" err="1" smtClean="0">
                <a:solidFill>
                  <a:schemeClr val="tx1"/>
                </a:solidFill>
                <a:latin typeface="Times New Roman" pitchFamily="18" charset="0"/>
                <a:cs typeface="Times New Roman" pitchFamily="18" charset="0"/>
              </a:rPr>
              <a:t>Rakesh</a:t>
            </a:r>
            <a:r>
              <a:rPr lang="en-US" sz="2400" dirty="0" smtClean="0">
                <a:solidFill>
                  <a:schemeClr val="tx1"/>
                </a:solidFill>
                <a:latin typeface="Times New Roman" pitchFamily="18" charset="0"/>
                <a:cs typeface="Times New Roman" pitchFamily="18" charset="0"/>
              </a:rPr>
              <a:t> Kumar</a:t>
            </a:r>
          </a:p>
          <a:p>
            <a:r>
              <a:rPr lang="en-US" sz="2400" dirty="0" smtClean="0">
                <a:solidFill>
                  <a:schemeClr val="tx1"/>
                </a:solidFill>
                <a:latin typeface="Times New Roman" pitchFamily="18" charset="0"/>
                <a:cs typeface="Times New Roman" pitchFamily="18" charset="0"/>
              </a:rPr>
              <a:t>Moderator- Dr PR </a:t>
            </a:r>
            <a:r>
              <a:rPr lang="en-US" sz="2400" dirty="0" err="1" smtClean="0">
                <a:solidFill>
                  <a:schemeClr val="tx1"/>
                </a:solidFill>
                <a:latin typeface="Times New Roman" pitchFamily="18" charset="0"/>
                <a:cs typeface="Times New Roman" pitchFamily="18" charset="0"/>
              </a:rPr>
              <a:t>Deshmukh</a:t>
            </a:r>
            <a:endParaRPr lang="en-US" sz="24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86466" name="Rectangle 2"/>
          <p:cNvSpPr>
            <a:spLocks noChangeArrowheads="1"/>
          </p:cNvSpPr>
          <p:nvPr/>
        </p:nvSpPr>
        <p:spPr bwMode="auto">
          <a:xfrm>
            <a:off x="565151" y="6172200"/>
            <a:ext cx="19050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086467" name="Rectangle 3"/>
          <p:cNvSpPr>
            <a:spLocks noChangeArrowheads="1"/>
          </p:cNvSpPr>
          <p:nvPr/>
        </p:nvSpPr>
        <p:spPr bwMode="auto">
          <a:xfrm>
            <a:off x="3003551" y="6172200"/>
            <a:ext cx="28956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086468" name="Rectangle 4"/>
          <p:cNvSpPr>
            <a:spLocks noGrp="1" noChangeArrowheads="1"/>
          </p:cNvSpPr>
          <p:nvPr>
            <p:ph type="title"/>
          </p:nvPr>
        </p:nvSpPr>
        <p:spPr>
          <a:xfrm>
            <a:off x="0" y="198438"/>
            <a:ext cx="9144000" cy="1143000"/>
          </a:xfrm>
          <a:noFill/>
          <a:ln/>
        </p:spPr>
        <p:txBody>
          <a:bodyPr>
            <a:normAutofit/>
          </a:bodyPr>
          <a:lstStyle/>
          <a:p>
            <a:pPr algn="ctr"/>
            <a:r>
              <a:rPr lang="en-US" sz="2800" b="1" dirty="0" smtClean="0">
                <a:solidFill>
                  <a:schemeClr val="tx2">
                    <a:lumMod val="60000"/>
                    <a:lumOff val="40000"/>
                  </a:schemeClr>
                </a:solidFill>
                <a:latin typeface="Times New Roman" pitchFamily="18" charset="0"/>
                <a:cs typeface="Times New Roman" pitchFamily="18" charset="0"/>
              </a:rPr>
              <a:t>Identification of costs and their sources</a:t>
            </a:r>
            <a:endParaRPr lang="en-US" sz="2800" b="1" dirty="0">
              <a:solidFill>
                <a:schemeClr val="tx2">
                  <a:lumMod val="60000"/>
                  <a:lumOff val="40000"/>
                </a:schemeClr>
              </a:solidFill>
              <a:latin typeface="Times New Roman" pitchFamily="18" charset="0"/>
              <a:cs typeface="Times New Roman" pitchFamily="18" charset="0"/>
            </a:endParaRPr>
          </a:p>
        </p:txBody>
      </p:sp>
      <p:grpSp>
        <p:nvGrpSpPr>
          <p:cNvPr id="2" name="Group 7"/>
          <p:cNvGrpSpPr>
            <a:grpSpLocks/>
          </p:cNvGrpSpPr>
          <p:nvPr/>
        </p:nvGrpSpPr>
        <p:grpSpPr bwMode="auto">
          <a:xfrm>
            <a:off x="76200" y="1624015"/>
            <a:ext cx="8696325" cy="3862388"/>
            <a:chOff x="518" y="993"/>
            <a:chExt cx="5478" cy="2433"/>
          </a:xfrm>
        </p:grpSpPr>
        <p:sp>
          <p:nvSpPr>
            <p:cNvPr id="1086472" name="Line 8"/>
            <p:cNvSpPr>
              <a:spLocks noChangeShapeType="1"/>
            </p:cNvSpPr>
            <p:nvPr/>
          </p:nvSpPr>
          <p:spPr bwMode="auto">
            <a:xfrm>
              <a:off x="4843" y="1558"/>
              <a:ext cx="0" cy="773"/>
            </a:xfrm>
            <a:prstGeom prst="line">
              <a:avLst/>
            </a:prstGeom>
            <a:noFill/>
            <a:ln w="12700">
              <a:solidFill>
                <a:schemeClr val="tx1"/>
              </a:solidFill>
              <a:round/>
              <a:headEnd type="none" w="sm" len="sm"/>
              <a:tailEnd type="none" w="sm" len="sm"/>
            </a:ln>
            <a:effectLst/>
          </p:spPr>
          <p:txBody>
            <a:bodyPr/>
            <a:lstStyle/>
            <a:p>
              <a:endParaRPr lang="en-US">
                <a:latin typeface="Times New Roman" pitchFamily="18" charset="0"/>
                <a:cs typeface="Times New Roman" pitchFamily="18" charset="0"/>
              </a:endParaRPr>
            </a:p>
          </p:txBody>
        </p:sp>
        <p:sp>
          <p:nvSpPr>
            <p:cNvPr id="1086473" name="Rectangle 9"/>
            <p:cNvSpPr>
              <a:spLocks noChangeArrowheads="1"/>
            </p:cNvSpPr>
            <p:nvPr/>
          </p:nvSpPr>
          <p:spPr bwMode="auto">
            <a:xfrm>
              <a:off x="2783" y="993"/>
              <a:ext cx="1198" cy="353"/>
            </a:xfrm>
            <a:prstGeom prst="rect">
              <a:avLst/>
            </a:prstGeom>
            <a:solidFill>
              <a:schemeClr val="bg1"/>
            </a:solidFill>
            <a:ln w="12700">
              <a:solidFill>
                <a:schemeClr val="tx1"/>
              </a:solidFill>
              <a:miter lim="800000"/>
              <a:headEnd/>
              <a:tailEnd/>
            </a:ln>
            <a:effectLst>
              <a:outerShdw dist="53882" dir="2700000" algn="ctr" rotWithShape="0">
                <a:srgbClr val="790015">
                  <a:alpha val="50000"/>
                </a:srgbClr>
              </a:outerShdw>
            </a:effectLst>
          </p:spPr>
          <p:txBody>
            <a:bodyPr lIns="92075" tIns="46038" rIns="92075" bIns="46038" anchor="ctr" anchorCtr="1"/>
            <a:lstStyle/>
            <a:p>
              <a:pPr algn="ctr" defTabSz="762000"/>
              <a:r>
                <a:rPr lang="en-GB" sz="1800">
                  <a:latin typeface="Times New Roman" pitchFamily="18" charset="0"/>
                  <a:cs typeface="Times New Roman" pitchFamily="18" charset="0"/>
                </a:rPr>
                <a:t>Intervention</a:t>
              </a:r>
            </a:p>
          </p:txBody>
        </p:sp>
        <p:sp>
          <p:nvSpPr>
            <p:cNvPr id="1086474" name="Rectangle 10"/>
            <p:cNvSpPr>
              <a:spLocks noChangeArrowheads="1"/>
            </p:cNvSpPr>
            <p:nvPr/>
          </p:nvSpPr>
          <p:spPr bwMode="auto">
            <a:xfrm>
              <a:off x="1273" y="1767"/>
              <a:ext cx="1198" cy="353"/>
            </a:xfrm>
            <a:prstGeom prst="rect">
              <a:avLst/>
            </a:prstGeom>
            <a:solidFill>
              <a:schemeClr val="bg1"/>
            </a:solidFill>
            <a:ln w="12700">
              <a:solidFill>
                <a:schemeClr val="tx1"/>
              </a:solidFill>
              <a:miter lim="800000"/>
              <a:headEnd/>
              <a:tailEnd/>
            </a:ln>
            <a:effectLst>
              <a:outerShdw dist="53882" dir="2700000" algn="ctr" rotWithShape="0">
                <a:srgbClr val="790015">
                  <a:alpha val="50000"/>
                </a:srgbClr>
              </a:outerShdw>
            </a:effectLst>
          </p:spPr>
          <p:txBody>
            <a:bodyPr lIns="92075" tIns="46038" rIns="92075" bIns="46038" anchor="ctr" anchorCtr="1"/>
            <a:lstStyle/>
            <a:p>
              <a:pPr algn="ctr" defTabSz="762000"/>
              <a:r>
                <a:rPr lang="en-GB" sz="1800">
                  <a:latin typeface="Times New Roman" pitchFamily="18" charset="0"/>
                  <a:cs typeface="Times New Roman" pitchFamily="18" charset="0"/>
                </a:rPr>
                <a:t>Direct Cost</a:t>
              </a:r>
            </a:p>
          </p:txBody>
        </p:sp>
        <p:sp>
          <p:nvSpPr>
            <p:cNvPr id="1086475" name="Rectangle 11"/>
            <p:cNvSpPr>
              <a:spLocks noChangeArrowheads="1"/>
            </p:cNvSpPr>
            <p:nvPr/>
          </p:nvSpPr>
          <p:spPr bwMode="auto">
            <a:xfrm>
              <a:off x="4192" y="1767"/>
              <a:ext cx="1198" cy="353"/>
            </a:xfrm>
            <a:prstGeom prst="rect">
              <a:avLst/>
            </a:prstGeom>
            <a:solidFill>
              <a:schemeClr val="bg1"/>
            </a:solidFill>
            <a:ln w="12700">
              <a:solidFill>
                <a:schemeClr val="tx1"/>
              </a:solidFill>
              <a:miter lim="800000"/>
              <a:headEnd/>
              <a:tailEnd/>
            </a:ln>
            <a:effectLst>
              <a:outerShdw dist="53882" dir="2700000" algn="ctr" rotWithShape="0">
                <a:srgbClr val="790015">
                  <a:alpha val="50000"/>
                </a:srgbClr>
              </a:outerShdw>
            </a:effectLst>
          </p:spPr>
          <p:txBody>
            <a:bodyPr lIns="92075" tIns="46038" rIns="92075" bIns="46038" anchor="ctr" anchorCtr="1"/>
            <a:lstStyle/>
            <a:p>
              <a:pPr algn="ctr" defTabSz="762000"/>
              <a:r>
                <a:rPr lang="en-GB" sz="1800">
                  <a:latin typeface="Times New Roman" pitchFamily="18" charset="0"/>
                  <a:cs typeface="Times New Roman" pitchFamily="18" charset="0"/>
                </a:rPr>
                <a:t>Indirect Costs</a:t>
              </a:r>
            </a:p>
          </p:txBody>
        </p:sp>
        <p:sp>
          <p:nvSpPr>
            <p:cNvPr id="1086476" name="Rectangle 12"/>
            <p:cNvSpPr>
              <a:spLocks noChangeArrowheads="1"/>
            </p:cNvSpPr>
            <p:nvPr/>
          </p:nvSpPr>
          <p:spPr bwMode="auto">
            <a:xfrm>
              <a:off x="3387" y="2494"/>
              <a:ext cx="1423" cy="932"/>
            </a:xfrm>
            <a:prstGeom prst="rect">
              <a:avLst/>
            </a:prstGeom>
            <a:solidFill>
              <a:schemeClr val="bg1"/>
            </a:solidFill>
            <a:ln w="12700">
              <a:solidFill>
                <a:schemeClr val="tx1"/>
              </a:solidFill>
              <a:miter lim="800000"/>
              <a:headEnd/>
              <a:tailEnd/>
            </a:ln>
            <a:effectLst>
              <a:outerShdw dist="53882" dir="2700000" algn="ctr" rotWithShape="0">
                <a:srgbClr val="790015">
                  <a:alpha val="50000"/>
                </a:srgbClr>
              </a:outerShdw>
            </a:effectLst>
          </p:spPr>
          <p:txBody>
            <a:bodyPr lIns="92075" tIns="46038" rIns="92075" bIns="46038" anchor="ctr" anchorCtr="1"/>
            <a:lstStyle/>
            <a:p>
              <a:pPr defTabSz="762000"/>
              <a:r>
                <a:rPr lang="en-GB" sz="1600" dirty="0">
                  <a:latin typeface="Times New Roman" pitchFamily="18" charset="0"/>
                  <a:cs typeface="Times New Roman" pitchFamily="18" charset="0"/>
                </a:rPr>
                <a:t>Wider cost implications to society </a:t>
              </a:r>
              <a:endParaRPr lang="en-GB" sz="1600" dirty="0" smtClean="0">
                <a:latin typeface="Times New Roman" pitchFamily="18" charset="0"/>
                <a:cs typeface="Times New Roman" pitchFamily="18" charset="0"/>
              </a:endParaRPr>
            </a:p>
            <a:p>
              <a:pPr defTabSz="762000"/>
              <a:r>
                <a:rPr lang="en-GB" sz="1600" dirty="0" err="1" smtClean="0">
                  <a:latin typeface="Times New Roman" pitchFamily="18" charset="0"/>
                  <a:cs typeface="Times New Roman" pitchFamily="18" charset="0"/>
                </a:rPr>
                <a:t>eg</a:t>
              </a:r>
              <a:r>
                <a:rPr lang="en-GB" sz="1600" dirty="0">
                  <a:latin typeface="Times New Roman" pitchFamily="18" charset="0"/>
                  <a:cs typeface="Times New Roman" pitchFamily="18" charset="0"/>
                </a:rPr>
                <a:t>. lost production</a:t>
              </a:r>
              <a:r>
                <a:rPr lang="en-GB" sz="1600" dirty="0" smtClean="0">
                  <a:latin typeface="Times New Roman" pitchFamily="18" charset="0"/>
                  <a:cs typeface="Times New Roman" pitchFamily="18" charset="0"/>
                </a:rPr>
                <a:t>.</a:t>
              </a:r>
            </a:p>
            <a:p>
              <a:pPr defTabSz="762000"/>
              <a:r>
                <a:rPr lang="en-US" sz="1600" dirty="0" smtClean="0">
                  <a:latin typeface="Times New Roman" pitchFamily="18" charset="0"/>
                  <a:cs typeface="Times New Roman" pitchFamily="18" charset="0"/>
                </a:rPr>
                <a:t>Time receiving medical care</a:t>
              </a:r>
            </a:p>
            <a:p>
              <a:pPr defTabSz="762000"/>
              <a:endParaRPr lang="en-GB" sz="1600" dirty="0">
                <a:latin typeface="Times New Roman" pitchFamily="18" charset="0"/>
                <a:cs typeface="Times New Roman" pitchFamily="18" charset="0"/>
              </a:endParaRPr>
            </a:p>
          </p:txBody>
        </p:sp>
        <p:sp>
          <p:nvSpPr>
            <p:cNvPr id="1086477" name="Rectangle 13"/>
            <p:cNvSpPr>
              <a:spLocks noChangeArrowheads="1"/>
            </p:cNvSpPr>
            <p:nvPr/>
          </p:nvSpPr>
          <p:spPr bwMode="auto">
            <a:xfrm>
              <a:off x="1776" y="2514"/>
              <a:ext cx="1402" cy="890"/>
            </a:xfrm>
            <a:prstGeom prst="rect">
              <a:avLst/>
            </a:prstGeom>
            <a:solidFill>
              <a:schemeClr val="bg1"/>
            </a:solidFill>
            <a:ln w="12700">
              <a:solidFill>
                <a:schemeClr val="tx1"/>
              </a:solidFill>
              <a:miter lim="800000"/>
              <a:headEnd/>
              <a:tailEnd/>
            </a:ln>
            <a:effectLst>
              <a:outerShdw dist="53882" dir="2700000" algn="ctr" rotWithShape="0">
                <a:srgbClr val="790015">
                  <a:alpha val="50000"/>
                </a:srgbClr>
              </a:outerShdw>
            </a:effectLst>
          </p:spPr>
          <p:txBody>
            <a:bodyPr lIns="92075" tIns="46038" rIns="92075" bIns="46038" anchor="ctr" anchorCtr="1"/>
            <a:lstStyle/>
            <a:p>
              <a:pPr defTabSz="762000"/>
              <a:r>
                <a:rPr lang="en-GB" sz="1600" dirty="0">
                  <a:latin typeface="Times New Roman" pitchFamily="18" charset="0"/>
                  <a:cs typeface="Times New Roman" pitchFamily="18" charset="0"/>
                </a:rPr>
                <a:t>Non-health services </a:t>
              </a:r>
              <a:r>
                <a:rPr lang="en-GB" sz="1600" dirty="0" err="1" smtClean="0">
                  <a:latin typeface="Times New Roman" pitchFamily="18" charset="0"/>
                  <a:cs typeface="Times New Roman" pitchFamily="18" charset="0"/>
                </a:rPr>
                <a:t>Eg</a:t>
              </a:r>
              <a:r>
                <a:rPr lang="en-GB" sz="1600" dirty="0" smtClean="0">
                  <a:latin typeface="Times New Roman" pitchFamily="18" charset="0"/>
                  <a:cs typeface="Times New Roman" pitchFamily="18" charset="0"/>
                </a:rPr>
                <a:t>. Patient transportation</a:t>
              </a:r>
              <a:r>
                <a:rPr lang="en-GB" sz="1600" dirty="0">
                  <a:latin typeface="Times New Roman" pitchFamily="18" charset="0"/>
                  <a:cs typeface="Times New Roman" pitchFamily="18" charset="0"/>
                </a:rPr>
                <a:t>, </a:t>
              </a:r>
              <a:endParaRPr lang="en-GB" sz="1600" dirty="0" smtClean="0">
                <a:latin typeface="Times New Roman" pitchFamily="18" charset="0"/>
                <a:cs typeface="Times New Roman" pitchFamily="18" charset="0"/>
              </a:endParaRPr>
            </a:p>
            <a:p>
              <a:pPr defTabSz="762000"/>
              <a:r>
                <a:rPr lang="en-GB" sz="1600" dirty="0" smtClean="0">
                  <a:latin typeface="Times New Roman" pitchFamily="18" charset="0"/>
                  <a:cs typeface="Times New Roman" pitchFamily="18" charset="0"/>
                </a:rPr>
                <a:t>Administration</a:t>
              </a:r>
            </a:p>
            <a:p>
              <a:pPr defTabSz="762000"/>
              <a:r>
                <a:rPr lang="en-GB" sz="1600" dirty="0" smtClean="0">
                  <a:latin typeface="Times New Roman" pitchFamily="18" charset="0"/>
                  <a:cs typeface="Times New Roman" pitchFamily="18" charset="0"/>
                </a:rPr>
                <a:t>Research &amp; Development</a:t>
              </a:r>
              <a:endParaRPr lang="en-GB" sz="1600" dirty="0">
                <a:latin typeface="Times New Roman" pitchFamily="18" charset="0"/>
                <a:cs typeface="Times New Roman" pitchFamily="18" charset="0"/>
              </a:endParaRPr>
            </a:p>
          </p:txBody>
        </p:sp>
        <p:sp>
          <p:nvSpPr>
            <p:cNvPr id="1086478" name="Rectangle 14"/>
            <p:cNvSpPr>
              <a:spLocks noChangeArrowheads="1"/>
            </p:cNvSpPr>
            <p:nvPr/>
          </p:nvSpPr>
          <p:spPr bwMode="auto">
            <a:xfrm>
              <a:off x="518" y="2490"/>
              <a:ext cx="1099" cy="818"/>
            </a:xfrm>
            <a:prstGeom prst="rect">
              <a:avLst/>
            </a:prstGeom>
            <a:solidFill>
              <a:schemeClr val="bg1"/>
            </a:solidFill>
            <a:ln w="12700">
              <a:solidFill>
                <a:schemeClr val="tx1"/>
              </a:solidFill>
              <a:miter lim="800000"/>
              <a:headEnd/>
              <a:tailEnd/>
            </a:ln>
            <a:effectLst>
              <a:outerShdw dist="53882" dir="2700000" algn="ctr" rotWithShape="0">
                <a:srgbClr val="790015">
                  <a:alpha val="50000"/>
                </a:srgbClr>
              </a:outerShdw>
            </a:effectLst>
          </p:spPr>
          <p:txBody>
            <a:bodyPr lIns="92075" tIns="46038" rIns="92075" bIns="46038" anchor="ctr" anchorCtr="1"/>
            <a:lstStyle/>
            <a:p>
              <a:pPr defTabSz="762000"/>
              <a:r>
                <a:rPr lang="en-GB" sz="1600" dirty="0">
                  <a:latin typeface="Times New Roman" pitchFamily="18" charset="0"/>
                  <a:cs typeface="Times New Roman" pitchFamily="18" charset="0"/>
                </a:rPr>
                <a:t>Health services resource use. </a:t>
              </a:r>
              <a:r>
                <a:rPr lang="en-GB" sz="1600" dirty="0" err="1">
                  <a:latin typeface="Times New Roman" pitchFamily="18" charset="0"/>
                  <a:cs typeface="Times New Roman" pitchFamily="18" charset="0"/>
                </a:rPr>
                <a:t>Eg</a:t>
              </a:r>
              <a:r>
                <a:rPr lang="en-GB" sz="1600" dirty="0">
                  <a:latin typeface="Times New Roman" pitchFamily="18" charset="0"/>
                  <a:cs typeface="Times New Roman" pitchFamily="18" charset="0"/>
                </a:rPr>
                <a:t>. Inpatient, outpatient, tests, drugs</a:t>
              </a:r>
            </a:p>
          </p:txBody>
        </p:sp>
        <p:sp>
          <p:nvSpPr>
            <p:cNvPr id="1086479" name="Rectangle 15"/>
            <p:cNvSpPr>
              <a:spLocks noChangeArrowheads="1"/>
            </p:cNvSpPr>
            <p:nvPr/>
          </p:nvSpPr>
          <p:spPr bwMode="auto">
            <a:xfrm>
              <a:off x="4947" y="2490"/>
              <a:ext cx="1049" cy="818"/>
            </a:xfrm>
            <a:prstGeom prst="rect">
              <a:avLst/>
            </a:prstGeom>
            <a:solidFill>
              <a:schemeClr val="bg1"/>
            </a:solidFill>
            <a:ln w="12700">
              <a:solidFill>
                <a:schemeClr val="tx1"/>
              </a:solidFill>
              <a:miter lim="800000"/>
              <a:headEnd/>
              <a:tailEnd/>
            </a:ln>
            <a:effectLst>
              <a:outerShdw dist="53882" dir="2700000" algn="ctr" rotWithShape="0">
                <a:srgbClr val="790015">
                  <a:alpha val="50000"/>
                </a:srgbClr>
              </a:outerShdw>
            </a:effectLst>
          </p:spPr>
          <p:txBody>
            <a:bodyPr lIns="92075" tIns="46038" rIns="92075" bIns="46038" anchor="ctr" anchorCtr="1"/>
            <a:lstStyle/>
            <a:p>
              <a:pPr algn="ctr" defTabSz="762000"/>
              <a:r>
                <a:rPr lang="en-GB" sz="1600">
                  <a:latin typeface="Times New Roman" pitchFamily="18" charset="0"/>
                  <a:cs typeface="Times New Roman" pitchFamily="18" charset="0"/>
                </a:rPr>
                <a:t>Costs to family </a:t>
              </a:r>
            </a:p>
            <a:p>
              <a:pPr algn="ctr" defTabSz="762000"/>
              <a:r>
                <a:rPr lang="en-GB" sz="1600">
                  <a:latin typeface="Times New Roman" pitchFamily="18" charset="0"/>
                  <a:cs typeface="Times New Roman" pitchFamily="18" charset="0"/>
                </a:rPr>
                <a:t>and friends.</a:t>
              </a:r>
            </a:p>
          </p:txBody>
        </p:sp>
        <p:sp>
          <p:nvSpPr>
            <p:cNvPr id="1086480" name="Line 16"/>
            <p:cNvSpPr>
              <a:spLocks noChangeShapeType="1"/>
            </p:cNvSpPr>
            <p:nvPr/>
          </p:nvSpPr>
          <p:spPr bwMode="auto">
            <a:xfrm>
              <a:off x="1823" y="1557"/>
              <a:ext cx="3020" cy="0"/>
            </a:xfrm>
            <a:prstGeom prst="line">
              <a:avLst/>
            </a:prstGeom>
            <a:noFill/>
            <a:ln w="12700">
              <a:solidFill>
                <a:schemeClr val="tx1"/>
              </a:solidFill>
              <a:round/>
              <a:headEnd type="none" w="sm" len="sm"/>
              <a:tailEnd type="none" w="sm" len="sm"/>
            </a:ln>
            <a:effectLst/>
          </p:spPr>
          <p:txBody>
            <a:bodyPr/>
            <a:lstStyle/>
            <a:p>
              <a:endParaRPr lang="en-US">
                <a:latin typeface="Times New Roman" pitchFamily="18" charset="0"/>
                <a:cs typeface="Times New Roman" pitchFamily="18" charset="0"/>
              </a:endParaRPr>
            </a:p>
          </p:txBody>
        </p:sp>
        <p:sp>
          <p:nvSpPr>
            <p:cNvPr id="1086481" name="Line 17"/>
            <p:cNvSpPr>
              <a:spLocks noChangeShapeType="1"/>
            </p:cNvSpPr>
            <p:nvPr/>
          </p:nvSpPr>
          <p:spPr bwMode="auto">
            <a:xfrm>
              <a:off x="1018" y="2331"/>
              <a:ext cx="1610" cy="0"/>
            </a:xfrm>
            <a:prstGeom prst="line">
              <a:avLst/>
            </a:prstGeom>
            <a:noFill/>
            <a:ln w="12700">
              <a:solidFill>
                <a:schemeClr val="tx1"/>
              </a:solidFill>
              <a:round/>
              <a:headEnd type="none" w="sm" len="sm"/>
              <a:tailEnd type="none" w="sm" len="sm"/>
            </a:ln>
            <a:effectLst/>
          </p:spPr>
          <p:txBody>
            <a:bodyPr/>
            <a:lstStyle/>
            <a:p>
              <a:endParaRPr lang="en-US">
                <a:latin typeface="Times New Roman" pitchFamily="18" charset="0"/>
                <a:cs typeface="Times New Roman" pitchFamily="18" charset="0"/>
              </a:endParaRPr>
            </a:p>
          </p:txBody>
        </p:sp>
        <p:sp>
          <p:nvSpPr>
            <p:cNvPr id="1086482" name="Line 18"/>
            <p:cNvSpPr>
              <a:spLocks noChangeShapeType="1"/>
            </p:cNvSpPr>
            <p:nvPr/>
          </p:nvSpPr>
          <p:spPr bwMode="auto">
            <a:xfrm>
              <a:off x="3937" y="2332"/>
              <a:ext cx="0" cy="154"/>
            </a:xfrm>
            <a:prstGeom prst="line">
              <a:avLst/>
            </a:prstGeom>
            <a:noFill/>
            <a:ln w="12700">
              <a:solidFill>
                <a:schemeClr val="tx1"/>
              </a:solidFill>
              <a:round/>
              <a:headEnd type="none" w="sm" len="sm"/>
              <a:tailEnd type="none" w="sm" len="sm"/>
            </a:ln>
            <a:effectLst/>
          </p:spPr>
          <p:txBody>
            <a:bodyPr/>
            <a:lstStyle/>
            <a:p>
              <a:endParaRPr lang="en-US">
                <a:latin typeface="Times New Roman" pitchFamily="18" charset="0"/>
                <a:cs typeface="Times New Roman" pitchFamily="18" charset="0"/>
              </a:endParaRPr>
            </a:p>
          </p:txBody>
        </p:sp>
        <p:sp>
          <p:nvSpPr>
            <p:cNvPr id="1086483" name="Line 19"/>
            <p:cNvSpPr>
              <a:spLocks noChangeShapeType="1"/>
            </p:cNvSpPr>
            <p:nvPr/>
          </p:nvSpPr>
          <p:spPr bwMode="auto">
            <a:xfrm>
              <a:off x="5497" y="2332"/>
              <a:ext cx="0" cy="154"/>
            </a:xfrm>
            <a:prstGeom prst="line">
              <a:avLst/>
            </a:prstGeom>
            <a:noFill/>
            <a:ln w="12700">
              <a:solidFill>
                <a:schemeClr val="tx1"/>
              </a:solidFill>
              <a:round/>
              <a:headEnd type="none" w="sm" len="sm"/>
              <a:tailEnd type="none" w="sm" len="sm"/>
            </a:ln>
            <a:effectLst/>
          </p:spPr>
          <p:txBody>
            <a:bodyPr/>
            <a:lstStyle/>
            <a:p>
              <a:endParaRPr lang="en-US">
                <a:latin typeface="Times New Roman" pitchFamily="18" charset="0"/>
                <a:cs typeface="Times New Roman" pitchFamily="18" charset="0"/>
              </a:endParaRPr>
            </a:p>
          </p:txBody>
        </p:sp>
        <p:sp>
          <p:nvSpPr>
            <p:cNvPr id="1086484" name="Line 20"/>
            <p:cNvSpPr>
              <a:spLocks noChangeShapeType="1"/>
            </p:cNvSpPr>
            <p:nvPr/>
          </p:nvSpPr>
          <p:spPr bwMode="auto">
            <a:xfrm>
              <a:off x="1822" y="1558"/>
              <a:ext cx="0" cy="205"/>
            </a:xfrm>
            <a:prstGeom prst="line">
              <a:avLst/>
            </a:prstGeom>
            <a:noFill/>
            <a:ln w="12700">
              <a:solidFill>
                <a:schemeClr val="tx1"/>
              </a:solidFill>
              <a:round/>
              <a:headEnd type="none" w="sm" len="sm"/>
              <a:tailEnd type="none" w="sm" len="sm"/>
            </a:ln>
            <a:effectLst/>
          </p:spPr>
          <p:txBody>
            <a:bodyPr/>
            <a:lstStyle/>
            <a:p>
              <a:endParaRPr lang="en-US">
                <a:latin typeface="Times New Roman" pitchFamily="18" charset="0"/>
                <a:cs typeface="Times New Roman" pitchFamily="18" charset="0"/>
              </a:endParaRPr>
            </a:p>
          </p:txBody>
        </p:sp>
        <p:sp>
          <p:nvSpPr>
            <p:cNvPr id="1086485" name="Line 21"/>
            <p:cNvSpPr>
              <a:spLocks noChangeShapeType="1"/>
            </p:cNvSpPr>
            <p:nvPr/>
          </p:nvSpPr>
          <p:spPr bwMode="auto">
            <a:xfrm>
              <a:off x="1822" y="2126"/>
              <a:ext cx="0" cy="205"/>
            </a:xfrm>
            <a:prstGeom prst="line">
              <a:avLst/>
            </a:prstGeom>
            <a:noFill/>
            <a:ln w="12700">
              <a:solidFill>
                <a:schemeClr val="tx1"/>
              </a:solidFill>
              <a:round/>
              <a:headEnd type="none" w="sm" len="sm"/>
              <a:tailEnd type="none" w="sm" len="sm"/>
            </a:ln>
            <a:effectLst/>
          </p:spPr>
          <p:txBody>
            <a:bodyPr/>
            <a:lstStyle/>
            <a:p>
              <a:endParaRPr lang="en-US">
                <a:latin typeface="Times New Roman" pitchFamily="18" charset="0"/>
                <a:cs typeface="Times New Roman" pitchFamily="18" charset="0"/>
              </a:endParaRPr>
            </a:p>
          </p:txBody>
        </p:sp>
        <p:sp>
          <p:nvSpPr>
            <p:cNvPr id="1086486" name="Line 22"/>
            <p:cNvSpPr>
              <a:spLocks noChangeShapeType="1"/>
            </p:cNvSpPr>
            <p:nvPr/>
          </p:nvSpPr>
          <p:spPr bwMode="auto">
            <a:xfrm flipH="1">
              <a:off x="2599" y="2332"/>
              <a:ext cx="29" cy="182"/>
            </a:xfrm>
            <a:prstGeom prst="line">
              <a:avLst/>
            </a:prstGeom>
            <a:noFill/>
            <a:ln w="12700">
              <a:solidFill>
                <a:schemeClr val="tx1"/>
              </a:solidFill>
              <a:round/>
              <a:headEnd type="none" w="sm" len="sm"/>
              <a:tailEnd type="none" w="sm" len="sm"/>
            </a:ln>
            <a:effectLst/>
          </p:spPr>
          <p:txBody>
            <a:bodyPr/>
            <a:lstStyle/>
            <a:p>
              <a:endParaRPr lang="en-US">
                <a:latin typeface="Times New Roman" pitchFamily="18" charset="0"/>
                <a:cs typeface="Times New Roman" pitchFamily="18" charset="0"/>
              </a:endParaRPr>
            </a:p>
          </p:txBody>
        </p:sp>
        <p:sp>
          <p:nvSpPr>
            <p:cNvPr id="1086487" name="Line 23"/>
            <p:cNvSpPr>
              <a:spLocks noChangeShapeType="1"/>
            </p:cNvSpPr>
            <p:nvPr/>
          </p:nvSpPr>
          <p:spPr bwMode="auto">
            <a:xfrm>
              <a:off x="1017" y="2332"/>
              <a:ext cx="0" cy="154"/>
            </a:xfrm>
            <a:prstGeom prst="line">
              <a:avLst/>
            </a:prstGeom>
            <a:noFill/>
            <a:ln w="12700">
              <a:solidFill>
                <a:schemeClr val="tx1"/>
              </a:solidFill>
              <a:round/>
              <a:headEnd type="none" w="sm" len="sm"/>
              <a:tailEnd type="none" w="sm" len="sm"/>
            </a:ln>
            <a:effectLst/>
          </p:spPr>
          <p:txBody>
            <a:bodyPr/>
            <a:lstStyle/>
            <a:p>
              <a:endParaRPr lang="en-US">
                <a:latin typeface="Times New Roman" pitchFamily="18" charset="0"/>
                <a:cs typeface="Times New Roman" pitchFamily="18" charset="0"/>
              </a:endParaRPr>
            </a:p>
          </p:txBody>
        </p:sp>
        <p:sp>
          <p:nvSpPr>
            <p:cNvPr id="1086488" name="Line 24"/>
            <p:cNvSpPr>
              <a:spLocks noChangeShapeType="1"/>
            </p:cNvSpPr>
            <p:nvPr/>
          </p:nvSpPr>
          <p:spPr bwMode="auto">
            <a:xfrm>
              <a:off x="3333" y="1351"/>
              <a:ext cx="0" cy="206"/>
            </a:xfrm>
            <a:prstGeom prst="line">
              <a:avLst/>
            </a:prstGeom>
            <a:noFill/>
            <a:ln w="12700">
              <a:solidFill>
                <a:schemeClr val="tx1"/>
              </a:solidFill>
              <a:round/>
              <a:headEnd type="none" w="sm" len="sm"/>
              <a:tailEnd type="none" w="sm" len="sm"/>
            </a:ln>
            <a:effectLst/>
          </p:spPr>
          <p:txBody>
            <a:bodyPr/>
            <a:lstStyle/>
            <a:p>
              <a:endParaRPr lang="en-US">
                <a:latin typeface="Times New Roman" pitchFamily="18" charset="0"/>
                <a:cs typeface="Times New Roman" pitchFamily="18" charset="0"/>
              </a:endParaRPr>
            </a:p>
          </p:txBody>
        </p:sp>
        <p:sp>
          <p:nvSpPr>
            <p:cNvPr id="1086489" name="Line 25"/>
            <p:cNvSpPr>
              <a:spLocks noChangeShapeType="1"/>
            </p:cNvSpPr>
            <p:nvPr/>
          </p:nvSpPr>
          <p:spPr bwMode="auto">
            <a:xfrm>
              <a:off x="3938" y="2331"/>
              <a:ext cx="1559" cy="0"/>
            </a:xfrm>
            <a:prstGeom prst="line">
              <a:avLst/>
            </a:prstGeom>
            <a:noFill/>
            <a:ln w="12700">
              <a:solidFill>
                <a:schemeClr val="tx1"/>
              </a:solidFill>
              <a:round/>
              <a:headEnd type="none" w="sm" len="sm"/>
              <a:tailEnd type="none" w="sm" len="sm"/>
            </a:ln>
            <a:effectLst/>
          </p:spPr>
          <p:txBody>
            <a:bodyPr/>
            <a:lstStyle/>
            <a:p>
              <a:endParaRPr lang="en-US">
                <a:latin typeface="Times New Roman" pitchFamily="18" charset="0"/>
                <a:cs typeface="Times New Roman" pitchFamily="18" charset="0"/>
              </a:endParaRPr>
            </a:p>
          </p:txBody>
        </p:sp>
      </p:grpSp>
      <p:sp>
        <p:nvSpPr>
          <p:cNvPr id="1086490" name="Rectangle 26"/>
          <p:cNvSpPr>
            <a:spLocks noGrp="1" noChangeArrowheads="1"/>
          </p:cNvSpPr>
          <p:nvPr>
            <p:ph type="body" idx="1"/>
          </p:nvPr>
        </p:nvSpPr>
        <p:spPr>
          <a:xfrm>
            <a:off x="412751" y="5568952"/>
            <a:ext cx="8286751" cy="663575"/>
          </a:xfrm>
          <a:noFill/>
          <a:ln/>
        </p:spPr>
        <p:txBody>
          <a:bodyPr>
            <a:normAutofit/>
          </a:bodyPr>
          <a:lstStyle/>
          <a:p>
            <a:pPr marL="762000" lvl="1" indent="-304800">
              <a:lnSpc>
                <a:spcPct val="80000"/>
              </a:lnSpc>
            </a:pPr>
            <a:r>
              <a:rPr lang="en-GB" sz="2000" dirty="0" smtClean="0">
                <a:latin typeface="Times New Roman" pitchFamily="18" charset="0"/>
                <a:cs typeface="Times New Roman" pitchFamily="18" charset="0"/>
              </a:rPr>
              <a:t>Perspective is important</a:t>
            </a:r>
          </a:p>
          <a:p>
            <a:pPr marL="762000" lvl="1" indent="-304800">
              <a:lnSpc>
                <a:spcPct val="80000"/>
              </a:lnSpc>
            </a:pPr>
            <a:r>
              <a:rPr lang="en-GB" sz="2000" dirty="0" smtClean="0">
                <a:latin typeface="Times New Roman" pitchFamily="18" charset="0"/>
                <a:cs typeface="Times New Roman" pitchFamily="18" charset="0"/>
              </a:rPr>
              <a:t>Range of costs justified by perspective</a:t>
            </a:r>
            <a:endParaRPr lang="en-GB" sz="2800" dirty="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34242"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sz="2400">
              <a:latin typeface="Times New Roman" pitchFamily="18" charset="0"/>
              <a:cs typeface="Times New Roman" pitchFamily="18" charset="0"/>
            </a:endParaRPr>
          </a:p>
        </p:txBody>
      </p:sp>
      <p:sp>
        <p:nvSpPr>
          <p:cNvPr id="1034243"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sz="2400">
              <a:latin typeface="Times New Roman" pitchFamily="18" charset="0"/>
              <a:cs typeface="Times New Roman" pitchFamily="18" charset="0"/>
            </a:endParaRPr>
          </a:p>
        </p:txBody>
      </p:sp>
      <p:sp>
        <p:nvSpPr>
          <p:cNvPr id="1034244" name="Rectangle 4"/>
          <p:cNvSpPr>
            <a:spLocks noGrp="1" noChangeArrowheads="1"/>
          </p:cNvSpPr>
          <p:nvPr>
            <p:ph type="title"/>
          </p:nvPr>
        </p:nvSpPr>
        <p:spPr>
          <a:xfrm>
            <a:off x="0" y="-152400"/>
            <a:ext cx="8869680" cy="1143000"/>
          </a:xfrm>
          <a:noFill/>
          <a:ln/>
        </p:spPr>
        <p:txBody>
          <a:bodyPr>
            <a:normAutofit/>
          </a:bodyPr>
          <a:lstStyle/>
          <a:p>
            <a:pPr algn="ctr"/>
            <a:r>
              <a:rPr lang="en-US" sz="2800" b="1" dirty="0">
                <a:solidFill>
                  <a:schemeClr val="tx2">
                    <a:lumMod val="60000"/>
                    <a:lumOff val="40000"/>
                  </a:schemeClr>
                </a:solidFill>
                <a:latin typeface="Times New Roman" pitchFamily="18" charset="0"/>
                <a:cs typeface="Times New Roman" pitchFamily="18" charset="0"/>
              </a:rPr>
              <a:t>Sources of </a:t>
            </a:r>
            <a:r>
              <a:rPr lang="en-US" sz="2800" b="1" dirty="0" smtClean="0">
                <a:solidFill>
                  <a:schemeClr val="tx2">
                    <a:lumMod val="60000"/>
                    <a:lumOff val="40000"/>
                  </a:schemeClr>
                </a:solidFill>
                <a:latin typeface="Times New Roman" pitchFamily="18" charset="0"/>
                <a:cs typeface="Times New Roman" pitchFamily="18" charset="0"/>
              </a:rPr>
              <a:t>cost </a:t>
            </a:r>
            <a:r>
              <a:rPr lang="en-US" sz="2800" b="1" dirty="0">
                <a:solidFill>
                  <a:schemeClr val="tx2">
                    <a:lumMod val="60000"/>
                    <a:lumOff val="40000"/>
                  </a:schemeClr>
                </a:solidFill>
                <a:latin typeface="Times New Roman" pitchFamily="18" charset="0"/>
                <a:cs typeface="Times New Roman" pitchFamily="18" charset="0"/>
              </a:rPr>
              <a:t>data</a:t>
            </a:r>
          </a:p>
        </p:txBody>
      </p:sp>
      <p:sp>
        <p:nvSpPr>
          <p:cNvPr id="1034245" name="Rectangle 5"/>
          <p:cNvSpPr>
            <a:spLocks noGrp="1" noChangeArrowheads="1"/>
          </p:cNvSpPr>
          <p:nvPr>
            <p:ph type="body" idx="1"/>
          </p:nvPr>
        </p:nvSpPr>
        <p:spPr>
          <a:xfrm>
            <a:off x="914400" y="1066800"/>
            <a:ext cx="8915400" cy="5638800"/>
          </a:xfrm>
          <a:noFill/>
          <a:ln/>
        </p:spPr>
        <p:txBody>
          <a:bodyPr>
            <a:normAutofit lnSpcReduction="10000"/>
          </a:bodyPr>
          <a:lstStyle/>
          <a:p>
            <a:pPr lvl="0"/>
            <a:r>
              <a:rPr lang="en-US" sz="2400" dirty="0" smtClean="0">
                <a:latin typeface="Times New Roman" pitchFamily="18" charset="0"/>
                <a:cs typeface="Times New Roman" pitchFamily="18" charset="0"/>
              </a:rPr>
              <a:t>Routine Information Survey :</a:t>
            </a:r>
          </a:p>
          <a:p>
            <a:pPr lvl="1"/>
            <a:r>
              <a:rPr lang="en-US" sz="2400" dirty="0" smtClean="0">
                <a:latin typeface="Times New Roman" pitchFamily="18" charset="0"/>
                <a:cs typeface="Times New Roman" pitchFamily="18" charset="0"/>
              </a:rPr>
              <a:t>Market prices &amp; Labor statistics</a:t>
            </a:r>
          </a:p>
          <a:p>
            <a:pPr lvl="0"/>
            <a:endParaRPr lang="en-US" sz="2400" dirty="0" smtClean="0">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Periodic information sources- </a:t>
            </a:r>
          </a:p>
          <a:p>
            <a:pPr lvl="1"/>
            <a:r>
              <a:rPr lang="en-US" sz="2400" dirty="0" smtClean="0">
                <a:latin typeface="Times New Roman" pitchFamily="18" charset="0"/>
                <a:cs typeface="Times New Roman" pitchFamily="18" charset="0"/>
              </a:rPr>
              <a:t>contracted company, </a:t>
            </a:r>
          </a:p>
          <a:p>
            <a:pPr lvl="1"/>
            <a:r>
              <a:rPr lang="en-US" sz="2400" dirty="0" smtClean="0">
                <a:latin typeface="Times New Roman" pitchFamily="18" charset="0"/>
                <a:cs typeface="Times New Roman" pitchFamily="18" charset="0"/>
              </a:rPr>
              <a:t>government ministry or</a:t>
            </a:r>
          </a:p>
          <a:p>
            <a:pPr lvl="1"/>
            <a:r>
              <a:rPr lang="en-US" sz="2400" dirty="0" smtClean="0">
                <a:latin typeface="Times New Roman" pitchFamily="18" charset="0"/>
                <a:cs typeface="Times New Roman" pitchFamily="18" charset="0"/>
              </a:rPr>
              <a:t> NGO</a:t>
            </a:r>
          </a:p>
          <a:p>
            <a:pPr lvl="0"/>
            <a:endParaRPr lang="en-US" sz="2400" dirty="0" smtClean="0">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Specialist surveys or studies  </a:t>
            </a:r>
          </a:p>
          <a:p>
            <a:pPr lvl="1"/>
            <a:r>
              <a:rPr lang="en-US" sz="2400" dirty="0" smtClean="0">
                <a:latin typeface="Times New Roman" pitchFamily="18" charset="0"/>
                <a:cs typeface="Times New Roman" pitchFamily="18" charset="0"/>
              </a:rPr>
              <a:t> Household surveys </a:t>
            </a:r>
          </a:p>
          <a:p>
            <a:pPr lvl="1"/>
            <a:r>
              <a:rPr lang="en-US" sz="2400" dirty="0" smtClean="0">
                <a:latin typeface="Times New Roman" pitchFamily="18" charset="0"/>
                <a:cs typeface="Times New Roman" pitchFamily="18" charset="0"/>
              </a:rPr>
              <a:t> scientific studies</a:t>
            </a:r>
          </a:p>
          <a:p>
            <a:pPr lvl="0"/>
            <a:endParaRPr lang="en-US" sz="2400" dirty="0" smtClean="0">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Expert opinion </a:t>
            </a:r>
            <a:endParaRPr lang="en-US" sz="2400" dirty="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87810"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887811"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887812" name="Rectangle 4"/>
          <p:cNvSpPr>
            <a:spLocks noGrp="1" noChangeArrowheads="1"/>
          </p:cNvSpPr>
          <p:nvPr>
            <p:ph type="title"/>
          </p:nvPr>
        </p:nvSpPr>
        <p:spPr>
          <a:xfrm>
            <a:off x="0" y="0"/>
            <a:ext cx="8933688" cy="1143000"/>
          </a:xfrm>
          <a:noFill/>
          <a:ln/>
        </p:spPr>
        <p:txBody>
          <a:bodyPr>
            <a:normAutofit/>
          </a:bodyPr>
          <a:lstStyle/>
          <a:p>
            <a:pPr algn="ctr"/>
            <a:r>
              <a:rPr lang="en-US" sz="2800" b="1" dirty="0" smtClean="0">
                <a:solidFill>
                  <a:schemeClr val="tx2">
                    <a:lumMod val="60000"/>
                    <a:lumOff val="40000"/>
                  </a:schemeClr>
                </a:solidFill>
                <a:latin typeface="Times New Roman" pitchFamily="18" charset="0"/>
                <a:cs typeface="Times New Roman" pitchFamily="18" charset="0"/>
              </a:rPr>
              <a:t>Quantification of cost data</a:t>
            </a:r>
            <a:endParaRPr lang="en-US" sz="2800" b="1" dirty="0">
              <a:solidFill>
                <a:schemeClr val="tx2">
                  <a:lumMod val="60000"/>
                  <a:lumOff val="40000"/>
                </a:schemeClr>
              </a:solidFill>
              <a:latin typeface="Times New Roman" pitchFamily="18" charset="0"/>
              <a:cs typeface="Times New Roman" pitchFamily="18" charset="0"/>
            </a:endParaRPr>
          </a:p>
        </p:txBody>
      </p:sp>
      <p:sp>
        <p:nvSpPr>
          <p:cNvPr id="887813" name="Rectangle 5"/>
          <p:cNvSpPr>
            <a:spLocks noGrp="1" noChangeArrowheads="1"/>
          </p:cNvSpPr>
          <p:nvPr>
            <p:ph type="body" idx="1"/>
          </p:nvPr>
        </p:nvSpPr>
        <p:spPr>
          <a:xfrm>
            <a:off x="533400" y="1143002"/>
            <a:ext cx="8077200" cy="5586413"/>
          </a:xfrm>
          <a:noFill/>
          <a:ln/>
        </p:spPr>
        <p:txBody>
          <a:bodyPr>
            <a:normAutofit/>
          </a:bodyPr>
          <a:lstStyle/>
          <a:p>
            <a:r>
              <a:rPr lang="en-GB" sz="2400" dirty="0">
                <a:latin typeface="Times New Roman" pitchFamily="18" charset="0"/>
                <a:cs typeface="Times New Roman" pitchFamily="18" charset="0"/>
              </a:rPr>
              <a:t>Need to quantify resource use in appropriate physical and natural units</a:t>
            </a:r>
          </a:p>
          <a:p>
            <a:pPr lvl="1"/>
            <a:r>
              <a:rPr lang="en-GB" sz="2400" dirty="0">
                <a:latin typeface="Times New Roman" pitchFamily="18" charset="0"/>
                <a:cs typeface="Times New Roman" pitchFamily="18" charset="0"/>
              </a:rPr>
              <a:t>hours, days, </a:t>
            </a:r>
            <a:r>
              <a:rPr lang="en-GB" sz="2400" dirty="0" smtClean="0">
                <a:latin typeface="Times New Roman" pitchFamily="18" charset="0"/>
                <a:cs typeface="Times New Roman" pitchFamily="18" charset="0"/>
              </a:rPr>
              <a:t>miles </a:t>
            </a:r>
            <a:r>
              <a:rPr lang="en-GB" sz="2400" dirty="0">
                <a:latin typeface="Times New Roman" pitchFamily="18" charset="0"/>
                <a:cs typeface="Times New Roman" pitchFamily="18" charset="0"/>
              </a:rPr>
              <a:t>etc</a:t>
            </a:r>
          </a:p>
          <a:p>
            <a:r>
              <a:rPr lang="en-GB" sz="2400" dirty="0">
                <a:latin typeface="Times New Roman" pitchFamily="18" charset="0"/>
                <a:cs typeface="Times New Roman" pitchFamily="18" charset="0"/>
              </a:rPr>
              <a:t>Direct costs are mostly assessed, and categorised as:</a:t>
            </a:r>
          </a:p>
          <a:p>
            <a:pPr lvl="1"/>
            <a:r>
              <a:rPr lang="en-GB" sz="2400" dirty="0">
                <a:latin typeface="Times New Roman" pitchFamily="18" charset="0"/>
                <a:cs typeface="Times New Roman" pitchFamily="18" charset="0"/>
              </a:rPr>
              <a:t>Capital costs (buildings, equipment)</a:t>
            </a:r>
          </a:p>
          <a:p>
            <a:pPr lvl="1"/>
            <a:r>
              <a:rPr lang="en-GB" sz="2400" dirty="0">
                <a:latin typeface="Times New Roman" pitchFamily="18" charset="0"/>
                <a:cs typeface="Times New Roman" pitchFamily="18" charset="0"/>
              </a:rPr>
              <a:t>Overheads (jointly used resources, such as heating and lighting, administration and catering)</a:t>
            </a:r>
          </a:p>
          <a:p>
            <a:pPr lvl="1"/>
            <a:r>
              <a:rPr lang="en-GB" sz="2400" dirty="0">
                <a:latin typeface="Times New Roman" pitchFamily="18" charset="0"/>
                <a:cs typeface="Times New Roman" pitchFamily="18" charset="0"/>
              </a:rPr>
              <a:t>Labour (medical and non-medical staff)</a:t>
            </a:r>
          </a:p>
          <a:p>
            <a:pPr lvl="1"/>
            <a:r>
              <a:rPr lang="en-GB" sz="2400" dirty="0">
                <a:latin typeface="Times New Roman" pitchFamily="18" charset="0"/>
                <a:cs typeface="Times New Roman" pitchFamily="18" charset="0"/>
              </a:rPr>
              <a:t>Consumables (disposable items, such as drugs, bandages etc</a:t>
            </a:r>
            <a:r>
              <a:rPr lang="en-GB" sz="2400" dirty="0" smtClean="0">
                <a:latin typeface="Times New Roman" pitchFamily="18" charset="0"/>
                <a:cs typeface="Times New Roman" pitchFamily="18" charset="0"/>
              </a:rPr>
              <a:t>)</a:t>
            </a:r>
          </a:p>
          <a:p>
            <a:pPr marL="487680" indent="-304800">
              <a:lnSpc>
                <a:spcPct val="80000"/>
              </a:lnSpc>
            </a:pPr>
            <a:r>
              <a:rPr lang="en-GB" sz="2400" dirty="0" smtClean="0">
                <a:latin typeface="Times New Roman" pitchFamily="18" charset="0"/>
                <a:cs typeface="Times New Roman" pitchFamily="18" charset="0"/>
              </a:rPr>
              <a:t>Need to distinguish between fixed, variable and total cost, and average, marginal costs and incremental cost</a:t>
            </a:r>
          </a:p>
          <a:p>
            <a:endParaRPr lang="en-GB" sz="2400" dirty="0" smtClean="0">
              <a:latin typeface="Times New Roman" pitchFamily="18" charset="0"/>
              <a:cs typeface="Times New Roman" pitchFamily="18" charset="0"/>
            </a:endParaRPr>
          </a:p>
          <a:p>
            <a:endParaRPr lang="en-GB" sz="2400" dirty="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85762"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885763"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885764" name="Rectangle 4"/>
          <p:cNvSpPr>
            <a:spLocks noGrp="1" noChangeArrowheads="1"/>
          </p:cNvSpPr>
          <p:nvPr>
            <p:ph type="title"/>
          </p:nvPr>
        </p:nvSpPr>
        <p:spPr>
          <a:xfrm>
            <a:off x="0" y="76200"/>
            <a:ext cx="8933688" cy="1143000"/>
          </a:xfrm>
          <a:noFill/>
          <a:ln/>
        </p:spPr>
        <p:txBody>
          <a:bodyPr>
            <a:normAutofit/>
          </a:bodyPr>
          <a:lstStyle/>
          <a:p>
            <a:pPr algn="ctr"/>
            <a:r>
              <a:rPr lang="en-GB" sz="2800" b="1" dirty="0">
                <a:latin typeface="Times New Roman" pitchFamily="18" charset="0"/>
                <a:cs typeface="Times New Roman" pitchFamily="18" charset="0"/>
              </a:rPr>
              <a:t>Fixed, variable and total cost</a:t>
            </a:r>
            <a:endParaRPr lang="en-US" sz="2800" b="1" dirty="0">
              <a:latin typeface="Times New Roman" pitchFamily="18" charset="0"/>
              <a:cs typeface="Times New Roman" pitchFamily="18" charset="0"/>
            </a:endParaRPr>
          </a:p>
        </p:txBody>
      </p:sp>
      <p:sp>
        <p:nvSpPr>
          <p:cNvPr id="885767" name="Line 7"/>
          <p:cNvSpPr>
            <a:spLocks noChangeShapeType="1"/>
          </p:cNvSpPr>
          <p:nvPr/>
        </p:nvSpPr>
        <p:spPr bwMode="auto">
          <a:xfrm>
            <a:off x="1446213" y="1839913"/>
            <a:ext cx="0" cy="4572000"/>
          </a:xfrm>
          <a:prstGeom prst="line">
            <a:avLst/>
          </a:prstGeom>
          <a:noFill/>
          <a:ln w="28575">
            <a:solidFill>
              <a:schemeClr val="tx1"/>
            </a:solidFill>
            <a:round/>
            <a:headEnd type="triangle" w="med" len="med"/>
            <a:tailEnd/>
          </a:ln>
          <a:effectLst/>
        </p:spPr>
        <p:txBody>
          <a:bodyPr/>
          <a:lstStyle/>
          <a:p>
            <a:endParaRPr lang="en-US">
              <a:latin typeface="Times New Roman" pitchFamily="18" charset="0"/>
              <a:cs typeface="Times New Roman" pitchFamily="18" charset="0"/>
            </a:endParaRPr>
          </a:p>
        </p:txBody>
      </p:sp>
      <p:sp>
        <p:nvSpPr>
          <p:cNvPr id="885768" name="Line 8"/>
          <p:cNvSpPr>
            <a:spLocks noChangeShapeType="1"/>
          </p:cNvSpPr>
          <p:nvPr/>
        </p:nvSpPr>
        <p:spPr bwMode="auto">
          <a:xfrm>
            <a:off x="1446213" y="6411913"/>
            <a:ext cx="5791200" cy="0"/>
          </a:xfrm>
          <a:prstGeom prst="line">
            <a:avLst/>
          </a:prstGeom>
          <a:noFill/>
          <a:ln w="28575">
            <a:solidFill>
              <a:schemeClr val="tx1"/>
            </a:solidFill>
            <a:round/>
            <a:headEnd/>
            <a:tailEnd type="triangle" w="med" len="med"/>
          </a:ln>
          <a:effectLst/>
        </p:spPr>
        <p:txBody>
          <a:bodyPr/>
          <a:lstStyle/>
          <a:p>
            <a:endParaRPr lang="en-US">
              <a:latin typeface="Times New Roman" pitchFamily="18" charset="0"/>
              <a:cs typeface="Times New Roman" pitchFamily="18" charset="0"/>
            </a:endParaRPr>
          </a:p>
        </p:txBody>
      </p:sp>
      <p:grpSp>
        <p:nvGrpSpPr>
          <p:cNvPr id="2" name="Group 9"/>
          <p:cNvGrpSpPr>
            <a:grpSpLocks/>
          </p:cNvGrpSpPr>
          <p:nvPr/>
        </p:nvGrpSpPr>
        <p:grpSpPr bwMode="auto">
          <a:xfrm>
            <a:off x="1446213" y="1447802"/>
            <a:ext cx="5105400" cy="3668713"/>
            <a:chOff x="1056" y="329"/>
            <a:chExt cx="3216" cy="2311"/>
          </a:xfrm>
        </p:grpSpPr>
        <p:sp>
          <p:nvSpPr>
            <p:cNvPr id="885770" name="Line 10"/>
            <p:cNvSpPr>
              <a:spLocks noChangeShapeType="1"/>
            </p:cNvSpPr>
            <p:nvPr/>
          </p:nvSpPr>
          <p:spPr bwMode="auto">
            <a:xfrm flipV="1">
              <a:off x="1056" y="528"/>
              <a:ext cx="3216" cy="2112"/>
            </a:xfrm>
            <a:prstGeom prst="line">
              <a:avLst/>
            </a:prstGeom>
            <a:noFill/>
            <a:ln w="19050">
              <a:solidFill>
                <a:schemeClr val="tx1"/>
              </a:solidFill>
              <a:round/>
              <a:headEnd/>
              <a:tailEnd/>
            </a:ln>
            <a:effectLst/>
          </p:spPr>
          <p:txBody>
            <a:bodyPr/>
            <a:lstStyle/>
            <a:p>
              <a:endParaRPr lang="en-US">
                <a:latin typeface="Times New Roman" pitchFamily="18" charset="0"/>
                <a:cs typeface="Times New Roman" pitchFamily="18" charset="0"/>
              </a:endParaRPr>
            </a:p>
          </p:txBody>
        </p:sp>
        <p:sp>
          <p:nvSpPr>
            <p:cNvPr id="885771" name="Text Box 11"/>
            <p:cNvSpPr txBox="1">
              <a:spLocks noChangeArrowheads="1"/>
            </p:cNvSpPr>
            <p:nvPr/>
          </p:nvSpPr>
          <p:spPr bwMode="auto">
            <a:xfrm>
              <a:off x="1297" y="329"/>
              <a:ext cx="2475" cy="446"/>
            </a:xfrm>
            <a:prstGeom prst="rect">
              <a:avLst/>
            </a:prstGeom>
            <a:solidFill>
              <a:schemeClr val="accent2">
                <a:lumMod val="60000"/>
                <a:lumOff val="40000"/>
              </a:schemeClr>
            </a:solidFill>
            <a:ln w="9525">
              <a:noFill/>
              <a:miter lim="800000"/>
              <a:headEnd/>
              <a:tailEnd/>
            </a:ln>
            <a:effectLst/>
          </p:spPr>
          <p:txBody>
            <a:bodyPr wrap="square">
              <a:spAutoFit/>
            </a:bodyPr>
            <a:lstStyle/>
            <a:p>
              <a:pPr>
                <a:tabLst>
                  <a:tab pos="457200" algn="l"/>
                  <a:tab pos="742950" algn="l"/>
                  <a:tab pos="1143000" algn="l"/>
                  <a:tab pos="1706563" algn="l"/>
                </a:tabLst>
              </a:pPr>
              <a:r>
                <a:rPr lang="en-GB" sz="2000" b="1" dirty="0" smtClean="0">
                  <a:latin typeface="Times New Roman" pitchFamily="18" charset="0"/>
                  <a:cs typeface="Times New Roman" pitchFamily="18" charset="0"/>
                </a:rPr>
                <a:t>Total cost:  </a:t>
              </a:r>
              <a:r>
                <a:rPr lang="en-GB" sz="2000" dirty="0" smtClean="0">
                  <a:latin typeface="Times New Roman" pitchFamily="18" charset="0"/>
                  <a:cs typeface="Times New Roman" pitchFamily="18" charset="0"/>
                </a:rPr>
                <a:t>all costs incurred while</a:t>
              </a:r>
            </a:p>
            <a:p>
              <a:pPr>
                <a:tabLst>
                  <a:tab pos="457200" algn="l"/>
                  <a:tab pos="742950" algn="l"/>
                  <a:tab pos="1143000" algn="l"/>
                  <a:tab pos="1706563" algn="l"/>
                </a:tabLst>
              </a:pPr>
              <a:r>
                <a:rPr lang="en-GB" sz="2000" dirty="0" smtClean="0">
                  <a:latin typeface="Times New Roman" pitchFamily="18" charset="0"/>
                  <a:cs typeface="Times New Roman" pitchFamily="18" charset="0"/>
                </a:rPr>
                <a:t> producing a service</a:t>
              </a:r>
            </a:p>
          </p:txBody>
        </p:sp>
      </p:grpSp>
      <p:sp>
        <p:nvSpPr>
          <p:cNvPr id="885773" name="Line 13"/>
          <p:cNvSpPr>
            <a:spLocks noChangeShapeType="1"/>
          </p:cNvSpPr>
          <p:nvPr/>
        </p:nvSpPr>
        <p:spPr bwMode="auto">
          <a:xfrm flipV="1">
            <a:off x="1446213" y="2754313"/>
            <a:ext cx="5562600" cy="3657600"/>
          </a:xfrm>
          <a:prstGeom prst="line">
            <a:avLst/>
          </a:prstGeom>
          <a:noFill/>
          <a:ln w="19050">
            <a:solidFill>
              <a:schemeClr val="tx1"/>
            </a:solidFill>
            <a:round/>
            <a:headEnd/>
            <a:tailEnd/>
          </a:ln>
          <a:effectLst/>
        </p:spPr>
        <p:txBody>
          <a:bodyPr/>
          <a:lstStyle/>
          <a:p>
            <a:endParaRPr lang="en-US">
              <a:latin typeface="Times New Roman" pitchFamily="18" charset="0"/>
              <a:cs typeface="Times New Roman" pitchFamily="18" charset="0"/>
            </a:endParaRPr>
          </a:p>
        </p:txBody>
      </p:sp>
      <p:grpSp>
        <p:nvGrpSpPr>
          <p:cNvPr id="4" name="Group 15"/>
          <p:cNvGrpSpPr>
            <a:grpSpLocks/>
          </p:cNvGrpSpPr>
          <p:nvPr/>
        </p:nvGrpSpPr>
        <p:grpSpPr bwMode="auto">
          <a:xfrm>
            <a:off x="1446215" y="4114804"/>
            <a:ext cx="7653333" cy="1001713"/>
            <a:chOff x="1056" y="2009"/>
            <a:chExt cx="4821" cy="631"/>
          </a:xfrm>
        </p:grpSpPr>
        <p:sp>
          <p:nvSpPr>
            <p:cNvPr id="885776" name="Line 16"/>
            <p:cNvSpPr>
              <a:spLocks noChangeShapeType="1"/>
            </p:cNvSpPr>
            <p:nvPr/>
          </p:nvSpPr>
          <p:spPr bwMode="auto">
            <a:xfrm>
              <a:off x="1056" y="2640"/>
              <a:ext cx="3504" cy="0"/>
            </a:xfrm>
            <a:prstGeom prst="line">
              <a:avLst/>
            </a:prstGeom>
            <a:noFill/>
            <a:ln w="19050">
              <a:solidFill>
                <a:schemeClr val="tx1"/>
              </a:solidFill>
              <a:round/>
              <a:headEnd/>
              <a:tailEnd/>
            </a:ln>
            <a:effectLst/>
          </p:spPr>
          <p:txBody>
            <a:bodyPr/>
            <a:lstStyle/>
            <a:p>
              <a:endParaRPr lang="en-US">
                <a:latin typeface="Times New Roman" pitchFamily="18" charset="0"/>
                <a:cs typeface="Times New Roman" pitchFamily="18" charset="0"/>
              </a:endParaRPr>
            </a:p>
          </p:txBody>
        </p:sp>
        <p:sp>
          <p:nvSpPr>
            <p:cNvPr id="885777" name="Text Box 17"/>
            <p:cNvSpPr txBox="1">
              <a:spLocks noChangeArrowheads="1"/>
            </p:cNvSpPr>
            <p:nvPr/>
          </p:nvSpPr>
          <p:spPr bwMode="auto">
            <a:xfrm>
              <a:off x="3307" y="2009"/>
              <a:ext cx="2570" cy="446"/>
            </a:xfrm>
            <a:prstGeom prst="rect">
              <a:avLst/>
            </a:prstGeom>
            <a:solidFill>
              <a:srgbClr val="CCB614"/>
            </a:solidFill>
            <a:ln w="9525">
              <a:noFill/>
              <a:miter lim="800000"/>
              <a:headEnd/>
              <a:tailEnd/>
            </a:ln>
            <a:effectLst/>
          </p:spPr>
          <p:txBody>
            <a:bodyPr wrap="none">
              <a:spAutoFit/>
            </a:bodyPr>
            <a:lstStyle/>
            <a:p>
              <a:pPr>
                <a:tabLst>
                  <a:tab pos="457200" algn="l"/>
                  <a:tab pos="742950" algn="l"/>
                  <a:tab pos="1143000" algn="l"/>
                  <a:tab pos="1706563" algn="l"/>
                </a:tabLst>
              </a:pPr>
              <a:r>
                <a:rPr lang="en-GB" sz="2000" b="1" dirty="0" smtClean="0">
                  <a:latin typeface="Times New Roman" pitchFamily="18" charset="0"/>
                  <a:cs typeface="Times New Roman" pitchFamily="18" charset="0"/>
                </a:rPr>
                <a:t>Fixed cost</a:t>
              </a:r>
              <a:r>
                <a:rPr lang="en-GB" sz="2000" dirty="0" smtClean="0">
                  <a:latin typeface="Times New Roman" pitchFamily="18" charset="0"/>
                  <a:cs typeface="Times New Roman" pitchFamily="18" charset="0"/>
                </a:rPr>
                <a:t> - do not vary with </a:t>
              </a:r>
            </a:p>
            <a:p>
              <a:pPr>
                <a:tabLst>
                  <a:tab pos="457200" algn="l"/>
                  <a:tab pos="742950" algn="l"/>
                  <a:tab pos="1143000" algn="l"/>
                  <a:tab pos="1706563" algn="l"/>
                </a:tabLst>
              </a:pPr>
              <a:r>
                <a:rPr lang="en-GB" sz="2000" dirty="0" smtClean="0">
                  <a:latin typeface="Times New Roman" pitchFamily="18" charset="0"/>
                  <a:cs typeface="Times New Roman" pitchFamily="18" charset="0"/>
                </a:rPr>
                <a:t>quantity in short run e.g. Capital costs</a:t>
              </a:r>
              <a:endParaRPr lang="en-GB" sz="2000" dirty="0">
                <a:latin typeface="Times New Roman" pitchFamily="18" charset="0"/>
                <a:cs typeface="Times New Roman" pitchFamily="18" charset="0"/>
              </a:endParaRPr>
            </a:p>
          </p:txBody>
        </p:sp>
      </p:grpSp>
      <p:sp>
        <p:nvSpPr>
          <p:cNvPr id="885778" name="Text Box 18"/>
          <p:cNvSpPr txBox="1">
            <a:spLocks noChangeArrowheads="1"/>
          </p:cNvSpPr>
          <p:nvPr/>
        </p:nvSpPr>
        <p:spPr bwMode="auto">
          <a:xfrm>
            <a:off x="684214" y="1916113"/>
            <a:ext cx="654346" cy="400110"/>
          </a:xfrm>
          <a:prstGeom prst="rect">
            <a:avLst/>
          </a:prstGeom>
          <a:noFill/>
          <a:ln w="9525">
            <a:noFill/>
            <a:miter lim="800000"/>
            <a:headEnd/>
            <a:tailEnd/>
          </a:ln>
          <a:effectLst/>
        </p:spPr>
        <p:txBody>
          <a:bodyPr wrap="none">
            <a:spAutoFit/>
          </a:bodyPr>
          <a:lstStyle/>
          <a:p>
            <a:r>
              <a:rPr lang="en-GB" sz="2000">
                <a:latin typeface="Times New Roman" pitchFamily="18" charset="0"/>
                <a:cs typeface="Times New Roman" pitchFamily="18" charset="0"/>
              </a:rPr>
              <a:t>Cost</a:t>
            </a:r>
          </a:p>
        </p:txBody>
      </p:sp>
      <p:sp>
        <p:nvSpPr>
          <p:cNvPr id="885779" name="Text Box 19"/>
          <p:cNvSpPr txBox="1">
            <a:spLocks noChangeArrowheads="1"/>
          </p:cNvSpPr>
          <p:nvPr/>
        </p:nvSpPr>
        <p:spPr bwMode="auto">
          <a:xfrm>
            <a:off x="7451728" y="6165850"/>
            <a:ext cx="1080745" cy="400110"/>
          </a:xfrm>
          <a:prstGeom prst="rect">
            <a:avLst/>
          </a:prstGeom>
          <a:noFill/>
          <a:ln w="9525">
            <a:noFill/>
            <a:miter lim="800000"/>
            <a:headEnd/>
            <a:tailEnd/>
          </a:ln>
          <a:effectLst/>
        </p:spPr>
        <p:txBody>
          <a:bodyPr wrap="none">
            <a:spAutoFit/>
          </a:bodyPr>
          <a:lstStyle/>
          <a:p>
            <a:r>
              <a:rPr lang="en-GB" sz="2000">
                <a:latin typeface="Times New Roman" pitchFamily="18" charset="0"/>
                <a:cs typeface="Times New Roman" pitchFamily="18" charset="0"/>
              </a:rPr>
              <a:t>Quantity</a:t>
            </a:r>
          </a:p>
        </p:txBody>
      </p:sp>
      <p:cxnSp>
        <p:nvCxnSpPr>
          <p:cNvPr id="19" name="Straight Arrow Connector 18"/>
          <p:cNvCxnSpPr>
            <a:stCxn id="885777" idx="2"/>
          </p:cNvCxnSpPr>
          <p:nvPr/>
        </p:nvCxnSpPr>
        <p:spPr>
          <a:xfrm rot="5400000">
            <a:off x="6931776" y="4901322"/>
            <a:ext cx="206515" cy="492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 Box 17"/>
          <p:cNvSpPr txBox="1">
            <a:spLocks noChangeArrowheads="1"/>
          </p:cNvSpPr>
          <p:nvPr/>
        </p:nvSpPr>
        <p:spPr bwMode="auto">
          <a:xfrm>
            <a:off x="5486400" y="1905001"/>
            <a:ext cx="3505200" cy="707886"/>
          </a:xfrm>
          <a:prstGeom prst="rect">
            <a:avLst/>
          </a:prstGeom>
          <a:solidFill>
            <a:schemeClr val="tx2">
              <a:lumMod val="40000"/>
              <a:lumOff val="60000"/>
            </a:schemeClr>
          </a:solidFill>
          <a:ln w="9525">
            <a:noFill/>
            <a:miter lim="800000"/>
            <a:headEnd/>
            <a:tailEnd/>
          </a:ln>
          <a:effectLst/>
        </p:spPr>
        <p:txBody>
          <a:bodyPr wrap="square">
            <a:spAutoFit/>
          </a:bodyPr>
          <a:lstStyle/>
          <a:p>
            <a:pPr>
              <a:tabLst>
                <a:tab pos="457200" algn="l"/>
                <a:tab pos="742950" algn="l"/>
                <a:tab pos="1143000" algn="l"/>
                <a:tab pos="1706563" algn="l"/>
              </a:tabLst>
            </a:pPr>
            <a:r>
              <a:rPr lang="en-GB" sz="2000" b="1" dirty="0" smtClean="0">
                <a:latin typeface="Times New Roman" pitchFamily="18" charset="0"/>
                <a:cs typeface="Times New Roman" pitchFamily="18" charset="0"/>
              </a:rPr>
              <a:t>Variable cost :</a:t>
            </a:r>
            <a:r>
              <a:rPr lang="en-GB" sz="2000" dirty="0" smtClean="0">
                <a:latin typeface="Times New Roman" pitchFamily="18" charset="0"/>
                <a:cs typeface="Times New Roman" pitchFamily="18" charset="0"/>
              </a:rPr>
              <a:t> vary with level</a:t>
            </a:r>
          </a:p>
          <a:p>
            <a:pPr>
              <a:tabLst>
                <a:tab pos="457200" algn="l"/>
                <a:tab pos="742950" algn="l"/>
                <a:tab pos="1143000" algn="l"/>
                <a:tab pos="1706563" algn="l"/>
              </a:tabLst>
            </a:pPr>
            <a:r>
              <a:rPr lang="en-GB" sz="2000" dirty="0" smtClean="0">
                <a:latin typeface="Times New Roman" pitchFamily="18" charset="0"/>
                <a:cs typeface="Times New Roman" pitchFamily="18" charset="0"/>
              </a:rPr>
              <a:t> of service. E.g. consumables </a:t>
            </a:r>
            <a:endParaRPr lang="en-GB" sz="2000" dirty="0">
              <a:latin typeface="Times New Roman" pitchFamily="18" charset="0"/>
              <a:cs typeface="Times New Roman" pitchFamily="18" charset="0"/>
            </a:endParaRPr>
          </a:p>
        </p:txBody>
      </p:sp>
      <p:cxnSp>
        <p:nvCxnSpPr>
          <p:cNvPr id="23" name="Straight Arrow Connector 22"/>
          <p:cNvCxnSpPr/>
          <p:nvPr/>
        </p:nvCxnSpPr>
        <p:spPr>
          <a:xfrm rot="5400000">
            <a:off x="7010401" y="2667002"/>
            <a:ext cx="228601" cy="761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4871906" y="2209803"/>
            <a:ext cx="462097" cy="2286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linds(horizontal)">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85773"/>
                                        </p:tgtEl>
                                        <p:attrNameLst>
                                          <p:attrName>style.visibility</p:attrName>
                                        </p:attrNameLst>
                                      </p:cBhvr>
                                      <p:to>
                                        <p:strVal val="visible"/>
                                      </p:to>
                                    </p:set>
                                    <p:animEffect transition="in" filter="blinds(horizontal)">
                                      <p:cBhvr>
                                        <p:cTn id="15" dur="500"/>
                                        <p:tgtEl>
                                          <p:spTgt spid="885773"/>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blinds(horizontal)">
                                      <p:cBhvr>
                                        <p:cTn id="18" dur="500"/>
                                        <p:tgtEl>
                                          <p:spTgt spid="22"/>
                                        </p:tgtEl>
                                      </p:cBhvr>
                                    </p:animEffect>
                                  </p:childTnLst>
                                </p:cTn>
                              </p:par>
                              <p:par>
                                <p:cTn id="19" presetID="3" presetClass="entr" presetSubtype="1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linds(horizontal)">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blinds(horizontal)">
                                      <p:cBhvr>
                                        <p:cTn id="26" dur="500"/>
                                        <p:tgtEl>
                                          <p:spTgt spid="2"/>
                                        </p:tgtEl>
                                      </p:cBhvr>
                                    </p:animEffect>
                                  </p:childTnLst>
                                </p:cTn>
                              </p:par>
                              <p:par>
                                <p:cTn id="27" presetID="3" presetClass="entr" presetSubtype="10"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blinds(horizontal)">
                                      <p:cBhvr>
                                        <p:cTn id="2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5773"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66306" name="Rectangle 2"/>
          <p:cNvSpPr>
            <a:spLocks noGrp="1" noChangeArrowheads="1"/>
          </p:cNvSpPr>
          <p:nvPr>
            <p:ph type="title"/>
          </p:nvPr>
        </p:nvSpPr>
        <p:spPr>
          <a:xfrm>
            <a:off x="0" y="228600"/>
            <a:ext cx="8933688" cy="1143000"/>
          </a:xfrm>
          <a:noFill/>
          <a:ln/>
        </p:spPr>
        <p:txBody>
          <a:bodyPr>
            <a:normAutofit/>
          </a:bodyPr>
          <a:lstStyle/>
          <a:p>
            <a:pPr algn="ctr"/>
            <a:r>
              <a:rPr lang="en-GB" sz="2800" b="1" dirty="0">
                <a:latin typeface="Times New Roman" pitchFamily="18" charset="0"/>
                <a:cs typeface="Times New Roman" pitchFamily="18" charset="0"/>
              </a:rPr>
              <a:t>Average and marginal cost curves</a:t>
            </a:r>
            <a:endParaRPr lang="en-US" sz="2800" b="1" dirty="0">
              <a:latin typeface="Times New Roman" pitchFamily="18" charset="0"/>
              <a:cs typeface="Times New Roman" pitchFamily="18" charset="0"/>
            </a:endParaRPr>
          </a:p>
        </p:txBody>
      </p:sp>
      <p:sp>
        <p:nvSpPr>
          <p:cNvPr id="866337" name="Line 33"/>
          <p:cNvSpPr>
            <a:spLocks noChangeShapeType="1"/>
          </p:cNvSpPr>
          <p:nvPr/>
        </p:nvSpPr>
        <p:spPr bwMode="auto">
          <a:xfrm>
            <a:off x="1338263" y="1700213"/>
            <a:ext cx="0" cy="4572000"/>
          </a:xfrm>
          <a:prstGeom prst="line">
            <a:avLst/>
          </a:prstGeom>
          <a:noFill/>
          <a:ln w="28575">
            <a:solidFill>
              <a:schemeClr val="tx1"/>
            </a:solidFill>
            <a:round/>
            <a:headEnd type="triangle" w="med" len="med"/>
            <a:tailEnd/>
          </a:ln>
          <a:effectLst/>
        </p:spPr>
        <p:txBody>
          <a:bodyPr/>
          <a:lstStyle/>
          <a:p>
            <a:endParaRPr lang="en-US">
              <a:latin typeface="Times New Roman" pitchFamily="18" charset="0"/>
              <a:cs typeface="Times New Roman" pitchFamily="18" charset="0"/>
            </a:endParaRPr>
          </a:p>
        </p:txBody>
      </p:sp>
      <p:sp>
        <p:nvSpPr>
          <p:cNvPr id="866338" name="Line 34"/>
          <p:cNvSpPr>
            <a:spLocks noChangeShapeType="1"/>
          </p:cNvSpPr>
          <p:nvPr/>
        </p:nvSpPr>
        <p:spPr bwMode="auto">
          <a:xfrm>
            <a:off x="1338263" y="6272213"/>
            <a:ext cx="5791200" cy="0"/>
          </a:xfrm>
          <a:prstGeom prst="line">
            <a:avLst/>
          </a:prstGeom>
          <a:noFill/>
          <a:ln w="28575">
            <a:solidFill>
              <a:schemeClr val="tx1"/>
            </a:solidFill>
            <a:round/>
            <a:headEnd/>
            <a:tailEnd type="triangle" w="med" len="med"/>
          </a:ln>
          <a:effectLst/>
        </p:spPr>
        <p:txBody>
          <a:bodyPr/>
          <a:lstStyle/>
          <a:p>
            <a:endParaRPr lang="en-US">
              <a:latin typeface="Times New Roman" pitchFamily="18" charset="0"/>
              <a:cs typeface="Times New Roman" pitchFamily="18" charset="0"/>
            </a:endParaRPr>
          </a:p>
        </p:txBody>
      </p:sp>
      <p:sp>
        <p:nvSpPr>
          <p:cNvPr id="866339" name="Text Box 35"/>
          <p:cNvSpPr txBox="1">
            <a:spLocks noChangeArrowheads="1"/>
          </p:cNvSpPr>
          <p:nvPr/>
        </p:nvSpPr>
        <p:spPr bwMode="auto">
          <a:xfrm>
            <a:off x="576263" y="1776413"/>
            <a:ext cx="654346" cy="400110"/>
          </a:xfrm>
          <a:prstGeom prst="rect">
            <a:avLst/>
          </a:prstGeom>
          <a:noFill/>
          <a:ln w="9525">
            <a:noFill/>
            <a:miter lim="800000"/>
            <a:headEnd/>
            <a:tailEnd/>
          </a:ln>
          <a:effectLst/>
        </p:spPr>
        <p:txBody>
          <a:bodyPr wrap="none">
            <a:spAutoFit/>
          </a:bodyPr>
          <a:lstStyle/>
          <a:p>
            <a:r>
              <a:rPr lang="en-GB" sz="2000">
                <a:latin typeface="Times New Roman" pitchFamily="18" charset="0"/>
                <a:cs typeface="Times New Roman" pitchFamily="18" charset="0"/>
              </a:rPr>
              <a:t>Cost</a:t>
            </a:r>
          </a:p>
        </p:txBody>
      </p:sp>
      <p:sp>
        <p:nvSpPr>
          <p:cNvPr id="866340" name="Text Box 36"/>
          <p:cNvSpPr txBox="1">
            <a:spLocks noChangeArrowheads="1"/>
          </p:cNvSpPr>
          <p:nvPr/>
        </p:nvSpPr>
        <p:spPr bwMode="auto">
          <a:xfrm>
            <a:off x="7380290" y="6092825"/>
            <a:ext cx="1080745" cy="400110"/>
          </a:xfrm>
          <a:prstGeom prst="rect">
            <a:avLst/>
          </a:prstGeom>
          <a:noFill/>
          <a:ln w="9525">
            <a:noFill/>
            <a:miter lim="800000"/>
            <a:headEnd/>
            <a:tailEnd/>
          </a:ln>
          <a:effectLst/>
        </p:spPr>
        <p:txBody>
          <a:bodyPr wrap="none">
            <a:spAutoFit/>
          </a:bodyPr>
          <a:lstStyle/>
          <a:p>
            <a:r>
              <a:rPr lang="en-GB" sz="2000">
                <a:latin typeface="Times New Roman" pitchFamily="18" charset="0"/>
                <a:cs typeface="Times New Roman" pitchFamily="18" charset="0"/>
              </a:rPr>
              <a:t>Quantity</a:t>
            </a:r>
          </a:p>
        </p:txBody>
      </p:sp>
      <p:grpSp>
        <p:nvGrpSpPr>
          <p:cNvPr id="2" name="Group 37"/>
          <p:cNvGrpSpPr>
            <a:grpSpLocks/>
          </p:cNvGrpSpPr>
          <p:nvPr/>
        </p:nvGrpSpPr>
        <p:grpSpPr bwMode="auto">
          <a:xfrm>
            <a:off x="2100264" y="2767015"/>
            <a:ext cx="6623051" cy="2311400"/>
            <a:chOff x="1536" y="1248"/>
            <a:chExt cx="4172" cy="1456"/>
          </a:xfrm>
        </p:grpSpPr>
        <p:sp>
          <p:nvSpPr>
            <p:cNvPr id="866342" name="Freeform 38"/>
            <p:cNvSpPr>
              <a:spLocks/>
            </p:cNvSpPr>
            <p:nvPr/>
          </p:nvSpPr>
          <p:spPr bwMode="auto">
            <a:xfrm rot="-514545">
              <a:off x="1536" y="1248"/>
              <a:ext cx="2976" cy="1456"/>
            </a:xfrm>
            <a:custGeom>
              <a:avLst/>
              <a:gdLst/>
              <a:ahLst/>
              <a:cxnLst>
                <a:cxn ang="0">
                  <a:pos x="0" y="0"/>
                </a:cxn>
                <a:cxn ang="0">
                  <a:pos x="240" y="768"/>
                </a:cxn>
                <a:cxn ang="0">
                  <a:pos x="912" y="1392"/>
                </a:cxn>
                <a:cxn ang="0">
                  <a:pos x="2016" y="1680"/>
                </a:cxn>
                <a:cxn ang="0">
                  <a:pos x="3168" y="1488"/>
                </a:cxn>
              </a:cxnLst>
              <a:rect l="0" t="0" r="r" b="b"/>
              <a:pathLst>
                <a:path w="3168" h="1696">
                  <a:moveTo>
                    <a:pt x="0" y="0"/>
                  </a:moveTo>
                  <a:cubicBezTo>
                    <a:pt x="44" y="268"/>
                    <a:pt x="88" y="536"/>
                    <a:pt x="240" y="768"/>
                  </a:cubicBezTo>
                  <a:cubicBezTo>
                    <a:pt x="392" y="1000"/>
                    <a:pt x="616" y="1240"/>
                    <a:pt x="912" y="1392"/>
                  </a:cubicBezTo>
                  <a:cubicBezTo>
                    <a:pt x="1208" y="1544"/>
                    <a:pt x="1640" y="1664"/>
                    <a:pt x="2016" y="1680"/>
                  </a:cubicBezTo>
                  <a:cubicBezTo>
                    <a:pt x="2392" y="1696"/>
                    <a:pt x="2780" y="1592"/>
                    <a:pt x="3168" y="1488"/>
                  </a:cubicBezTo>
                </a:path>
              </a:pathLst>
            </a:custGeom>
            <a:noFill/>
            <a:ln w="19050" cmpd="sng">
              <a:solidFill>
                <a:schemeClr val="tx1"/>
              </a:solidFill>
              <a:round/>
              <a:headEnd/>
              <a:tailEnd/>
            </a:ln>
            <a:effectLst/>
          </p:spPr>
          <p:txBody>
            <a:bodyPr/>
            <a:lstStyle/>
            <a:p>
              <a:endParaRPr lang="en-US">
                <a:latin typeface="Times New Roman" pitchFamily="18" charset="0"/>
                <a:cs typeface="Times New Roman" pitchFamily="18" charset="0"/>
              </a:endParaRPr>
            </a:p>
          </p:txBody>
        </p:sp>
        <p:sp>
          <p:nvSpPr>
            <p:cNvPr id="866343" name="Text Box 39"/>
            <p:cNvSpPr txBox="1">
              <a:spLocks noChangeArrowheads="1"/>
            </p:cNvSpPr>
            <p:nvPr/>
          </p:nvSpPr>
          <p:spPr bwMode="auto">
            <a:xfrm>
              <a:off x="4053" y="1603"/>
              <a:ext cx="1655" cy="446"/>
            </a:xfrm>
            <a:prstGeom prst="rect">
              <a:avLst/>
            </a:prstGeom>
            <a:solidFill>
              <a:srgbClr val="CCB614"/>
            </a:solidFill>
            <a:ln w="9525">
              <a:noFill/>
              <a:miter lim="800000"/>
              <a:headEnd/>
              <a:tailEnd/>
            </a:ln>
            <a:effectLst/>
          </p:spPr>
          <p:txBody>
            <a:bodyPr wrap="square">
              <a:spAutoFit/>
            </a:bodyPr>
            <a:lstStyle/>
            <a:p>
              <a:pPr marL="609600" indent="-609600"/>
              <a:r>
                <a:rPr lang="en-GB" sz="2000" b="1" dirty="0" smtClean="0">
                  <a:latin typeface="Times New Roman" pitchFamily="18" charset="0"/>
                  <a:cs typeface="Times New Roman" pitchFamily="18" charset="0"/>
                </a:rPr>
                <a:t>Average cost </a:t>
              </a:r>
              <a:endParaRPr lang="en-GB" sz="2000" dirty="0" smtClean="0">
                <a:latin typeface="Times New Roman" pitchFamily="18" charset="0"/>
                <a:cs typeface="Times New Roman" pitchFamily="18" charset="0"/>
              </a:endParaRPr>
            </a:p>
            <a:p>
              <a:pPr marL="609600" indent="-609600"/>
              <a:r>
                <a:rPr lang="en-GB" sz="2000" dirty="0" smtClean="0">
                  <a:latin typeface="Times New Roman" pitchFamily="18" charset="0"/>
                  <a:cs typeface="Times New Roman" pitchFamily="18" charset="0"/>
                </a:rPr>
                <a:t>cost per unit of output</a:t>
              </a:r>
            </a:p>
          </p:txBody>
        </p:sp>
      </p:grpSp>
      <p:sp>
        <p:nvSpPr>
          <p:cNvPr id="866345" name="Freeform 41"/>
          <p:cNvSpPr>
            <a:spLocks/>
          </p:cNvSpPr>
          <p:nvPr/>
        </p:nvSpPr>
        <p:spPr bwMode="auto">
          <a:xfrm>
            <a:off x="2328863" y="2386014"/>
            <a:ext cx="3962400" cy="3594100"/>
          </a:xfrm>
          <a:custGeom>
            <a:avLst/>
            <a:gdLst/>
            <a:ahLst/>
            <a:cxnLst>
              <a:cxn ang="0">
                <a:pos x="0" y="1824"/>
              </a:cxn>
              <a:cxn ang="0">
                <a:pos x="624" y="2256"/>
              </a:cxn>
              <a:cxn ang="0">
                <a:pos x="1344" y="1872"/>
              </a:cxn>
              <a:cxn ang="0">
                <a:pos x="2496" y="0"/>
              </a:cxn>
            </a:cxnLst>
            <a:rect l="0" t="0" r="r" b="b"/>
            <a:pathLst>
              <a:path w="2496" h="2264">
                <a:moveTo>
                  <a:pt x="0" y="1824"/>
                </a:moveTo>
                <a:cubicBezTo>
                  <a:pt x="200" y="2036"/>
                  <a:pt x="400" y="2248"/>
                  <a:pt x="624" y="2256"/>
                </a:cubicBezTo>
                <a:cubicBezTo>
                  <a:pt x="848" y="2264"/>
                  <a:pt x="1032" y="2248"/>
                  <a:pt x="1344" y="1872"/>
                </a:cubicBezTo>
                <a:cubicBezTo>
                  <a:pt x="1656" y="1496"/>
                  <a:pt x="2076" y="748"/>
                  <a:pt x="2496" y="0"/>
                </a:cubicBezTo>
              </a:path>
            </a:pathLst>
          </a:custGeom>
          <a:noFill/>
          <a:ln w="19050" cmpd="sng">
            <a:solidFill>
              <a:schemeClr val="tx1"/>
            </a:solidFill>
            <a:round/>
            <a:headEnd/>
            <a:tailEnd/>
          </a:ln>
          <a:effectLst/>
        </p:spPr>
        <p:txBody>
          <a:bodyPr/>
          <a:lstStyle/>
          <a:p>
            <a:endParaRPr lang="en-US">
              <a:latin typeface="Times New Roman" pitchFamily="18" charset="0"/>
              <a:cs typeface="Times New Roman" pitchFamily="18" charset="0"/>
            </a:endParaRPr>
          </a:p>
        </p:txBody>
      </p:sp>
      <p:cxnSp>
        <p:nvCxnSpPr>
          <p:cNvPr id="14" name="Straight Arrow Connector 13"/>
          <p:cNvCxnSpPr/>
          <p:nvPr/>
        </p:nvCxnSpPr>
        <p:spPr>
          <a:xfrm rot="5400000">
            <a:off x="6629402" y="4190999"/>
            <a:ext cx="380998"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5122" name="Object 2"/>
          <p:cNvGraphicFramePr>
            <a:graphicFrameLocks noChangeAspect="1"/>
          </p:cNvGraphicFramePr>
          <p:nvPr/>
        </p:nvGraphicFramePr>
        <p:xfrm>
          <a:off x="7658102" y="3352800"/>
          <a:ext cx="419100" cy="444500"/>
        </p:xfrm>
        <a:graphic>
          <a:graphicData uri="http://schemas.openxmlformats.org/presentationml/2006/ole">
            <p:oleObj spid="_x0000_s5122" name="Equation" r:id="rId4" imgW="419040" imgH="444240" progId="Equation.3">
              <p:embed/>
            </p:oleObj>
          </a:graphicData>
        </a:graphic>
      </p:graphicFrame>
      <p:sp>
        <p:nvSpPr>
          <p:cNvPr id="16" name="Text Box 39"/>
          <p:cNvSpPr txBox="1">
            <a:spLocks noChangeArrowheads="1"/>
          </p:cNvSpPr>
          <p:nvPr/>
        </p:nvSpPr>
        <p:spPr bwMode="auto">
          <a:xfrm>
            <a:off x="2209800" y="2590801"/>
            <a:ext cx="3429000" cy="707886"/>
          </a:xfrm>
          <a:prstGeom prst="rect">
            <a:avLst/>
          </a:prstGeom>
          <a:solidFill>
            <a:schemeClr val="accent6">
              <a:lumMod val="20000"/>
              <a:lumOff val="80000"/>
            </a:schemeClr>
          </a:solidFill>
          <a:ln w="9525">
            <a:noFill/>
            <a:miter lim="800000"/>
            <a:headEnd/>
            <a:tailEnd/>
          </a:ln>
          <a:effectLst/>
        </p:spPr>
        <p:txBody>
          <a:bodyPr wrap="square">
            <a:spAutoFit/>
          </a:bodyPr>
          <a:lstStyle/>
          <a:p>
            <a:pPr marL="609600" indent="-609600"/>
            <a:r>
              <a:rPr lang="en-GB" sz="2000" b="1" dirty="0" smtClean="0">
                <a:latin typeface="Times New Roman" pitchFamily="18" charset="0"/>
                <a:cs typeface="Times New Roman" pitchFamily="18" charset="0"/>
              </a:rPr>
              <a:t>Marginal cost</a:t>
            </a:r>
          </a:p>
          <a:p>
            <a:pPr marL="609600" indent="-609600"/>
            <a:r>
              <a:rPr lang="en-GB" sz="2000" dirty="0" smtClean="0">
                <a:latin typeface="Times New Roman" pitchFamily="18" charset="0"/>
                <a:cs typeface="Times New Roman" pitchFamily="18" charset="0"/>
              </a:rPr>
              <a:t>cost of producing an extra unit </a:t>
            </a:r>
          </a:p>
        </p:txBody>
      </p:sp>
      <p:graphicFrame>
        <p:nvGraphicFramePr>
          <p:cNvPr id="5123" name="Object 3"/>
          <p:cNvGraphicFramePr>
            <a:graphicFrameLocks noChangeAspect="1"/>
          </p:cNvGraphicFramePr>
          <p:nvPr/>
        </p:nvGraphicFramePr>
        <p:xfrm>
          <a:off x="3975102" y="2603500"/>
          <a:ext cx="520700" cy="444500"/>
        </p:xfrm>
        <a:graphic>
          <a:graphicData uri="http://schemas.openxmlformats.org/presentationml/2006/ole">
            <p:oleObj spid="_x0000_s5123" name="Equation" r:id="rId5" imgW="520560" imgH="444240" progId="Equation.3">
              <p:embed/>
            </p:oleObj>
          </a:graphicData>
        </a:graphic>
      </p:graphicFrame>
      <p:cxnSp>
        <p:nvCxnSpPr>
          <p:cNvPr id="18" name="Straight Arrow Connector 17"/>
          <p:cNvCxnSpPr/>
          <p:nvPr/>
        </p:nvCxnSpPr>
        <p:spPr>
          <a:xfrm>
            <a:off x="5181600" y="3505200"/>
            <a:ext cx="228600" cy="1523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linds(horizontal)">
                                      <p:cBhvr>
                                        <p:cTn id="7" dur="500"/>
                                        <p:tgtEl>
                                          <p:spTgt spid="5122"/>
                                        </p:tgtEl>
                                      </p:cBhvr>
                                    </p:animEffect>
                                  </p:childTnLst>
                                </p:cTn>
                              </p:par>
                              <p:par>
                                <p:cTn id="8" presetID="3" presetClass="entr" presetSubtype="1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par>
                                <p:cTn id="11" presetID="3" presetClass="entr" presetSubtype="1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linds(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linds(horizontal)">
                                      <p:cBhvr>
                                        <p:cTn id="18" dur="500"/>
                                        <p:tgtEl>
                                          <p:spTgt spid="16"/>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866345"/>
                                        </p:tgtEl>
                                        <p:attrNameLst>
                                          <p:attrName>style.visibility</p:attrName>
                                        </p:attrNameLst>
                                      </p:cBhvr>
                                      <p:to>
                                        <p:strVal val="visible"/>
                                      </p:to>
                                    </p:set>
                                    <p:animEffect transition="in" filter="blinds(horizontal)">
                                      <p:cBhvr>
                                        <p:cTn id="21" dur="500"/>
                                        <p:tgtEl>
                                          <p:spTgt spid="866345"/>
                                        </p:tgtEl>
                                      </p:cBhvr>
                                    </p:animEffect>
                                  </p:childTnLst>
                                </p:cTn>
                              </p:par>
                              <p:par>
                                <p:cTn id="22" presetID="3" presetClass="entr" presetSubtype="1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blinds(horizontal)">
                                      <p:cBhvr>
                                        <p:cTn id="24" dur="500"/>
                                        <p:tgtEl>
                                          <p:spTgt spid="18"/>
                                        </p:tgtEl>
                                      </p:cBhvr>
                                    </p:animEffect>
                                  </p:childTnLst>
                                </p:cTn>
                              </p:par>
                              <p:par>
                                <p:cTn id="25" presetID="3" presetClass="entr" presetSubtype="10" fill="hold" nodeType="withEffect">
                                  <p:stCondLst>
                                    <p:cond delay="0"/>
                                  </p:stCondLst>
                                  <p:childTnLst>
                                    <p:set>
                                      <p:cBhvr>
                                        <p:cTn id="26" dur="1" fill="hold">
                                          <p:stCondLst>
                                            <p:cond delay="0"/>
                                          </p:stCondLst>
                                        </p:cTn>
                                        <p:tgtEl>
                                          <p:spTgt spid="5123"/>
                                        </p:tgtEl>
                                        <p:attrNameLst>
                                          <p:attrName>style.visibility</p:attrName>
                                        </p:attrNameLst>
                                      </p:cBhvr>
                                      <p:to>
                                        <p:strVal val="visible"/>
                                      </p:to>
                                    </p:set>
                                    <p:animEffect transition="in" filter="blinds(horizontal)">
                                      <p:cBhvr>
                                        <p:cTn id="27"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6345"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83362"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783363"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783364" name="Rectangle 4"/>
          <p:cNvSpPr>
            <a:spLocks noGrp="1" noChangeArrowheads="1"/>
          </p:cNvSpPr>
          <p:nvPr>
            <p:ph type="title"/>
          </p:nvPr>
        </p:nvSpPr>
        <p:spPr>
          <a:xfrm>
            <a:off x="0" y="152400"/>
            <a:ext cx="8933688" cy="1143000"/>
          </a:xfrm>
          <a:noFill/>
          <a:ln/>
        </p:spPr>
        <p:txBody>
          <a:bodyPr>
            <a:normAutofit/>
          </a:bodyPr>
          <a:lstStyle/>
          <a:p>
            <a:pPr algn="ctr"/>
            <a:r>
              <a:rPr lang="en-US" sz="2800" b="1" dirty="0">
                <a:latin typeface="Times New Roman" pitchFamily="18" charset="0"/>
                <a:cs typeface="Times New Roman" pitchFamily="18" charset="0"/>
              </a:rPr>
              <a:t>Marginal versus incremental cost</a:t>
            </a:r>
          </a:p>
        </p:txBody>
      </p:sp>
      <p:grpSp>
        <p:nvGrpSpPr>
          <p:cNvPr id="2" name="Group 6"/>
          <p:cNvGrpSpPr>
            <a:grpSpLocks/>
          </p:cNvGrpSpPr>
          <p:nvPr/>
        </p:nvGrpSpPr>
        <p:grpSpPr bwMode="auto">
          <a:xfrm>
            <a:off x="857251" y="1639889"/>
            <a:ext cx="6553200" cy="5048251"/>
            <a:chOff x="624" y="1056"/>
            <a:chExt cx="4128" cy="3180"/>
          </a:xfrm>
        </p:grpSpPr>
        <p:sp>
          <p:nvSpPr>
            <p:cNvPr id="783367" name="Line 7"/>
            <p:cNvSpPr>
              <a:spLocks noChangeShapeType="1"/>
            </p:cNvSpPr>
            <p:nvPr/>
          </p:nvSpPr>
          <p:spPr bwMode="auto">
            <a:xfrm>
              <a:off x="1104" y="1056"/>
              <a:ext cx="0" cy="2880"/>
            </a:xfrm>
            <a:prstGeom prst="line">
              <a:avLst/>
            </a:prstGeom>
            <a:noFill/>
            <a:ln w="28575">
              <a:solidFill>
                <a:schemeClr val="tx1"/>
              </a:solidFill>
              <a:round/>
              <a:headEnd type="triangle" w="med" len="med"/>
              <a:tailEnd/>
            </a:ln>
            <a:effectLst/>
          </p:spPr>
          <p:txBody>
            <a:bodyPr/>
            <a:lstStyle/>
            <a:p>
              <a:endParaRPr lang="en-US">
                <a:latin typeface="Times New Roman" pitchFamily="18" charset="0"/>
                <a:cs typeface="Times New Roman" pitchFamily="18" charset="0"/>
              </a:endParaRPr>
            </a:p>
          </p:txBody>
        </p:sp>
        <p:sp>
          <p:nvSpPr>
            <p:cNvPr id="783368" name="Line 8"/>
            <p:cNvSpPr>
              <a:spLocks noChangeShapeType="1"/>
            </p:cNvSpPr>
            <p:nvPr/>
          </p:nvSpPr>
          <p:spPr bwMode="auto">
            <a:xfrm>
              <a:off x="1104" y="3936"/>
              <a:ext cx="3648" cy="0"/>
            </a:xfrm>
            <a:prstGeom prst="line">
              <a:avLst/>
            </a:prstGeom>
            <a:noFill/>
            <a:ln w="28575">
              <a:solidFill>
                <a:schemeClr val="tx1"/>
              </a:solidFill>
              <a:round/>
              <a:headEnd/>
              <a:tailEnd type="triangle" w="med" len="med"/>
            </a:ln>
            <a:effectLst/>
          </p:spPr>
          <p:txBody>
            <a:bodyPr/>
            <a:lstStyle/>
            <a:p>
              <a:endParaRPr lang="en-US">
                <a:latin typeface="Times New Roman" pitchFamily="18" charset="0"/>
                <a:cs typeface="Times New Roman" pitchFamily="18" charset="0"/>
              </a:endParaRPr>
            </a:p>
          </p:txBody>
        </p:sp>
        <p:sp>
          <p:nvSpPr>
            <p:cNvPr id="783369" name="Text Box 9"/>
            <p:cNvSpPr txBox="1">
              <a:spLocks noChangeArrowheads="1"/>
            </p:cNvSpPr>
            <p:nvPr/>
          </p:nvSpPr>
          <p:spPr bwMode="auto">
            <a:xfrm>
              <a:off x="624" y="1104"/>
              <a:ext cx="412" cy="252"/>
            </a:xfrm>
            <a:prstGeom prst="rect">
              <a:avLst/>
            </a:prstGeom>
            <a:noFill/>
            <a:ln w="9525">
              <a:noFill/>
              <a:miter lim="800000"/>
              <a:headEnd/>
              <a:tailEnd/>
            </a:ln>
            <a:effectLst/>
          </p:spPr>
          <p:txBody>
            <a:bodyPr wrap="none">
              <a:spAutoFit/>
            </a:bodyPr>
            <a:lstStyle/>
            <a:p>
              <a:r>
                <a:rPr lang="en-GB" sz="2000">
                  <a:latin typeface="Times New Roman" pitchFamily="18" charset="0"/>
                  <a:cs typeface="Times New Roman" pitchFamily="18" charset="0"/>
                </a:rPr>
                <a:t>Cost</a:t>
              </a:r>
            </a:p>
          </p:txBody>
        </p:sp>
        <p:sp>
          <p:nvSpPr>
            <p:cNvPr id="783370" name="Text Box 10"/>
            <p:cNvSpPr txBox="1">
              <a:spLocks noChangeArrowheads="1"/>
            </p:cNvSpPr>
            <p:nvPr/>
          </p:nvSpPr>
          <p:spPr bwMode="auto">
            <a:xfrm>
              <a:off x="4512" y="3984"/>
              <a:ext cx="116" cy="252"/>
            </a:xfrm>
            <a:prstGeom prst="rect">
              <a:avLst/>
            </a:prstGeom>
            <a:noFill/>
            <a:ln w="9525">
              <a:noFill/>
              <a:miter lim="800000"/>
              <a:headEnd/>
              <a:tailEnd/>
            </a:ln>
            <a:effectLst/>
          </p:spPr>
          <p:txBody>
            <a:bodyPr wrap="none">
              <a:spAutoFit/>
            </a:bodyPr>
            <a:lstStyle/>
            <a:p>
              <a:endParaRPr lang="en-GB" sz="2000">
                <a:latin typeface="Times New Roman" pitchFamily="18" charset="0"/>
                <a:cs typeface="Times New Roman" pitchFamily="18" charset="0"/>
              </a:endParaRPr>
            </a:p>
          </p:txBody>
        </p:sp>
      </p:grpSp>
      <p:grpSp>
        <p:nvGrpSpPr>
          <p:cNvPr id="3" name="Group 11"/>
          <p:cNvGrpSpPr>
            <a:grpSpLocks/>
          </p:cNvGrpSpPr>
          <p:nvPr/>
        </p:nvGrpSpPr>
        <p:grpSpPr bwMode="auto">
          <a:xfrm>
            <a:off x="3067062" y="3240089"/>
            <a:ext cx="369888" cy="3371851"/>
            <a:chOff x="2016" y="2064"/>
            <a:chExt cx="233" cy="2124"/>
          </a:xfrm>
        </p:grpSpPr>
        <p:sp>
          <p:nvSpPr>
            <p:cNvPr id="783372" name="Line 12"/>
            <p:cNvSpPr>
              <a:spLocks noChangeShapeType="1"/>
            </p:cNvSpPr>
            <p:nvPr/>
          </p:nvSpPr>
          <p:spPr bwMode="auto">
            <a:xfrm>
              <a:off x="2160" y="2064"/>
              <a:ext cx="0" cy="1872"/>
            </a:xfrm>
            <a:prstGeom prst="line">
              <a:avLst/>
            </a:prstGeom>
            <a:noFill/>
            <a:ln w="19050">
              <a:solidFill>
                <a:schemeClr val="tx1"/>
              </a:solidFill>
              <a:prstDash val="dash"/>
              <a:round/>
              <a:headEnd/>
              <a:tailEnd/>
            </a:ln>
            <a:effectLst/>
          </p:spPr>
          <p:txBody>
            <a:bodyPr/>
            <a:lstStyle/>
            <a:p>
              <a:endParaRPr lang="en-US">
                <a:latin typeface="Times New Roman" pitchFamily="18" charset="0"/>
                <a:cs typeface="Times New Roman" pitchFamily="18" charset="0"/>
              </a:endParaRPr>
            </a:p>
          </p:txBody>
        </p:sp>
        <p:sp>
          <p:nvSpPr>
            <p:cNvPr id="783373" name="Text Box 13"/>
            <p:cNvSpPr txBox="1">
              <a:spLocks noChangeArrowheads="1"/>
            </p:cNvSpPr>
            <p:nvPr/>
          </p:nvSpPr>
          <p:spPr bwMode="auto">
            <a:xfrm>
              <a:off x="2016" y="3936"/>
              <a:ext cx="233" cy="252"/>
            </a:xfrm>
            <a:prstGeom prst="rect">
              <a:avLst/>
            </a:prstGeom>
            <a:noFill/>
            <a:ln w="9525">
              <a:noFill/>
              <a:miter lim="800000"/>
              <a:headEnd/>
              <a:tailEnd/>
            </a:ln>
            <a:effectLst/>
          </p:spPr>
          <p:txBody>
            <a:bodyPr wrap="none">
              <a:spAutoFit/>
            </a:bodyPr>
            <a:lstStyle/>
            <a:p>
              <a:r>
                <a:rPr lang="en-GB" sz="2000" dirty="0" smtClean="0">
                  <a:latin typeface="Times New Roman" pitchFamily="18" charset="0"/>
                  <a:cs typeface="Times New Roman" pitchFamily="18" charset="0"/>
                </a:rPr>
                <a:t>Q</a:t>
              </a:r>
              <a:endParaRPr lang="en-GB" sz="2000" dirty="0">
                <a:latin typeface="Times New Roman" pitchFamily="18" charset="0"/>
                <a:cs typeface="Times New Roman" pitchFamily="18" charset="0"/>
              </a:endParaRPr>
            </a:p>
          </p:txBody>
        </p:sp>
      </p:grpSp>
      <p:grpSp>
        <p:nvGrpSpPr>
          <p:cNvPr id="4" name="Group 14"/>
          <p:cNvGrpSpPr>
            <a:grpSpLocks/>
          </p:cNvGrpSpPr>
          <p:nvPr/>
        </p:nvGrpSpPr>
        <p:grpSpPr bwMode="auto">
          <a:xfrm>
            <a:off x="2990852" y="3849695"/>
            <a:ext cx="2081213" cy="787402"/>
            <a:chOff x="1968" y="2448"/>
            <a:chExt cx="1311" cy="496"/>
          </a:xfrm>
        </p:grpSpPr>
        <p:sp>
          <p:nvSpPr>
            <p:cNvPr id="783375" name="AutoShape 15"/>
            <p:cNvSpPr>
              <a:spLocks noChangeArrowheads="1"/>
            </p:cNvSpPr>
            <p:nvPr/>
          </p:nvSpPr>
          <p:spPr bwMode="auto">
            <a:xfrm rot="-5400000">
              <a:off x="2019" y="2397"/>
              <a:ext cx="282" cy="384"/>
            </a:xfrm>
            <a:prstGeom prst="rtTriangle">
              <a:avLst/>
            </a:prstGeom>
            <a:noFill/>
            <a:ln w="19050">
              <a:solidFill>
                <a:schemeClr val="tx1"/>
              </a:solid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783376" name="Text Box 16"/>
            <p:cNvSpPr txBox="1">
              <a:spLocks noChangeArrowheads="1"/>
            </p:cNvSpPr>
            <p:nvPr/>
          </p:nvSpPr>
          <p:spPr bwMode="auto">
            <a:xfrm>
              <a:off x="2448" y="2711"/>
              <a:ext cx="831" cy="233"/>
            </a:xfrm>
            <a:prstGeom prst="rect">
              <a:avLst/>
            </a:prstGeom>
            <a:solidFill>
              <a:schemeClr val="accent1">
                <a:lumMod val="20000"/>
                <a:lumOff val="80000"/>
              </a:schemeClr>
            </a:solidFill>
            <a:ln w="9525">
              <a:noFill/>
              <a:miter lim="800000"/>
              <a:headEnd/>
              <a:tailEnd/>
            </a:ln>
            <a:effectLst/>
          </p:spPr>
          <p:txBody>
            <a:bodyPr>
              <a:spAutoFit/>
            </a:bodyPr>
            <a:lstStyle/>
            <a:p>
              <a:r>
                <a:rPr lang="en-GB" b="1" dirty="0">
                  <a:latin typeface="Times New Roman" pitchFamily="18" charset="0"/>
                  <a:cs typeface="Times New Roman" pitchFamily="18" charset="0"/>
                </a:rPr>
                <a:t>MC</a:t>
              </a:r>
              <a:r>
                <a:rPr lang="en-GB" b="1" baseline="-25000" dirty="0">
                  <a:latin typeface="Times New Roman" pitchFamily="18" charset="0"/>
                  <a:cs typeface="Times New Roman" pitchFamily="18" charset="0"/>
                </a:rPr>
                <a:t>B</a:t>
              </a:r>
              <a:r>
                <a:rPr lang="en-GB" b="1" dirty="0">
                  <a:latin typeface="Times New Roman" pitchFamily="18" charset="0"/>
                  <a:cs typeface="Times New Roman" pitchFamily="18" charset="0"/>
                </a:rPr>
                <a:t>, </a:t>
              </a:r>
              <a:r>
                <a:rPr lang="en-GB" b="1" dirty="0" smtClean="0">
                  <a:latin typeface="Times New Roman" pitchFamily="18" charset="0"/>
                  <a:cs typeface="Times New Roman" pitchFamily="18" charset="0"/>
                </a:rPr>
                <a:t>Q</a:t>
              </a:r>
              <a:endParaRPr lang="en-GB" b="1" dirty="0">
                <a:latin typeface="Times New Roman" pitchFamily="18" charset="0"/>
                <a:cs typeface="Times New Roman" pitchFamily="18" charset="0"/>
              </a:endParaRPr>
            </a:p>
          </p:txBody>
        </p:sp>
      </p:grpSp>
      <p:grpSp>
        <p:nvGrpSpPr>
          <p:cNvPr id="5" name="Group 17"/>
          <p:cNvGrpSpPr>
            <a:grpSpLocks/>
          </p:cNvGrpSpPr>
          <p:nvPr/>
        </p:nvGrpSpPr>
        <p:grpSpPr bwMode="auto">
          <a:xfrm>
            <a:off x="2035177" y="2830511"/>
            <a:ext cx="1565275" cy="685800"/>
            <a:chOff x="1366" y="1806"/>
            <a:chExt cx="986" cy="432"/>
          </a:xfrm>
        </p:grpSpPr>
        <p:sp>
          <p:nvSpPr>
            <p:cNvPr id="783378" name="AutoShape 18"/>
            <p:cNvSpPr>
              <a:spLocks noChangeArrowheads="1"/>
            </p:cNvSpPr>
            <p:nvPr/>
          </p:nvSpPr>
          <p:spPr bwMode="auto">
            <a:xfrm rot="-5400000">
              <a:off x="1968" y="1854"/>
              <a:ext cx="384" cy="384"/>
            </a:xfrm>
            <a:prstGeom prst="rtTriangle">
              <a:avLst/>
            </a:prstGeom>
            <a:noFill/>
            <a:ln w="19050">
              <a:solidFill>
                <a:schemeClr val="tx1"/>
              </a:solid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783379" name="Text Box 19"/>
            <p:cNvSpPr txBox="1">
              <a:spLocks noChangeArrowheads="1"/>
            </p:cNvSpPr>
            <p:nvPr/>
          </p:nvSpPr>
          <p:spPr bwMode="auto">
            <a:xfrm>
              <a:off x="1366" y="1806"/>
              <a:ext cx="614" cy="233"/>
            </a:xfrm>
            <a:prstGeom prst="rect">
              <a:avLst/>
            </a:prstGeom>
            <a:solidFill>
              <a:schemeClr val="accent1">
                <a:lumMod val="20000"/>
                <a:lumOff val="80000"/>
              </a:schemeClr>
            </a:solidFill>
            <a:ln w="9525">
              <a:noFill/>
              <a:miter lim="800000"/>
              <a:headEnd/>
              <a:tailEnd/>
            </a:ln>
            <a:effectLst/>
          </p:spPr>
          <p:txBody>
            <a:bodyPr wrap="none">
              <a:spAutoFit/>
            </a:bodyPr>
            <a:lstStyle/>
            <a:p>
              <a:r>
                <a:rPr lang="en-GB" b="1" dirty="0">
                  <a:latin typeface="Times New Roman" pitchFamily="18" charset="0"/>
                  <a:cs typeface="Times New Roman" pitchFamily="18" charset="0"/>
                </a:rPr>
                <a:t>MC</a:t>
              </a:r>
              <a:r>
                <a:rPr lang="en-GB" b="1" baseline="-25000" dirty="0">
                  <a:latin typeface="Times New Roman" pitchFamily="18" charset="0"/>
                  <a:cs typeface="Times New Roman" pitchFamily="18" charset="0"/>
                </a:rPr>
                <a:t>A</a:t>
              </a:r>
              <a:r>
                <a:rPr lang="en-GB" b="1" dirty="0">
                  <a:latin typeface="Times New Roman" pitchFamily="18" charset="0"/>
                  <a:cs typeface="Times New Roman" pitchFamily="18" charset="0"/>
                </a:rPr>
                <a:t>, </a:t>
              </a:r>
              <a:r>
                <a:rPr lang="en-GB" b="1" dirty="0" smtClean="0">
                  <a:latin typeface="Times New Roman" pitchFamily="18" charset="0"/>
                  <a:cs typeface="Times New Roman" pitchFamily="18" charset="0"/>
                </a:rPr>
                <a:t>Q</a:t>
              </a:r>
              <a:endParaRPr lang="en-GB" b="1" dirty="0">
                <a:latin typeface="Times New Roman" pitchFamily="18" charset="0"/>
                <a:cs typeface="Times New Roman" pitchFamily="18" charset="0"/>
              </a:endParaRPr>
            </a:p>
          </p:txBody>
        </p:sp>
      </p:grpSp>
      <p:grpSp>
        <p:nvGrpSpPr>
          <p:cNvPr id="6" name="Group 20"/>
          <p:cNvGrpSpPr>
            <a:grpSpLocks/>
          </p:cNvGrpSpPr>
          <p:nvPr/>
        </p:nvGrpSpPr>
        <p:grpSpPr bwMode="auto">
          <a:xfrm>
            <a:off x="3295649" y="2740027"/>
            <a:ext cx="1517650" cy="1338263"/>
            <a:chOff x="2160" y="1749"/>
            <a:chExt cx="956" cy="843"/>
          </a:xfrm>
        </p:grpSpPr>
        <p:sp>
          <p:nvSpPr>
            <p:cNvPr id="783381" name="Line 21"/>
            <p:cNvSpPr>
              <a:spLocks noChangeShapeType="1"/>
            </p:cNvSpPr>
            <p:nvPr/>
          </p:nvSpPr>
          <p:spPr bwMode="auto">
            <a:xfrm>
              <a:off x="2160" y="2064"/>
              <a:ext cx="0" cy="528"/>
            </a:xfrm>
            <a:prstGeom prst="line">
              <a:avLst/>
            </a:prstGeom>
            <a:noFill/>
            <a:ln w="19050">
              <a:solidFill>
                <a:schemeClr val="tx1"/>
              </a:solidFill>
              <a:round/>
              <a:headEnd type="triangle" w="med" len="med"/>
              <a:tailEnd type="triangle" w="med" len="med"/>
            </a:ln>
            <a:effectLst/>
          </p:spPr>
          <p:txBody>
            <a:bodyPr/>
            <a:lstStyle/>
            <a:p>
              <a:endParaRPr lang="en-US">
                <a:latin typeface="Times New Roman" pitchFamily="18" charset="0"/>
                <a:cs typeface="Times New Roman" pitchFamily="18" charset="0"/>
              </a:endParaRPr>
            </a:p>
          </p:txBody>
        </p:sp>
        <p:sp>
          <p:nvSpPr>
            <p:cNvPr id="783382" name="Text Box 22"/>
            <p:cNvSpPr txBox="1">
              <a:spLocks noChangeArrowheads="1"/>
            </p:cNvSpPr>
            <p:nvPr/>
          </p:nvSpPr>
          <p:spPr bwMode="auto">
            <a:xfrm>
              <a:off x="2486" y="1749"/>
              <a:ext cx="630" cy="233"/>
            </a:xfrm>
            <a:prstGeom prst="rect">
              <a:avLst/>
            </a:prstGeom>
            <a:solidFill>
              <a:srgbClr val="FFFF99"/>
            </a:solidFill>
            <a:ln w="9525">
              <a:noFill/>
              <a:miter lim="800000"/>
              <a:headEnd/>
              <a:tailEnd/>
            </a:ln>
            <a:effectLst/>
          </p:spPr>
          <p:txBody>
            <a:bodyPr wrap="none">
              <a:spAutoFit/>
            </a:bodyPr>
            <a:lstStyle/>
            <a:p>
              <a:r>
                <a:rPr lang="en-GB" b="1" dirty="0">
                  <a:solidFill>
                    <a:schemeClr val="accent2">
                      <a:lumMod val="50000"/>
                    </a:schemeClr>
                  </a:solidFill>
                  <a:latin typeface="Times New Roman" pitchFamily="18" charset="0"/>
                  <a:cs typeface="Times New Roman" pitchFamily="18" charset="0"/>
                </a:rPr>
                <a:t>IC</a:t>
              </a:r>
              <a:r>
                <a:rPr lang="en-GB" b="1" baseline="-25000" dirty="0">
                  <a:solidFill>
                    <a:schemeClr val="accent2">
                      <a:lumMod val="50000"/>
                    </a:schemeClr>
                  </a:solidFill>
                  <a:latin typeface="Times New Roman" pitchFamily="18" charset="0"/>
                  <a:cs typeface="Times New Roman" pitchFamily="18" charset="0"/>
                </a:rPr>
                <a:t>A-B</a:t>
              </a:r>
              <a:r>
                <a:rPr lang="en-GB" b="1" dirty="0">
                  <a:solidFill>
                    <a:schemeClr val="accent2">
                      <a:lumMod val="50000"/>
                    </a:schemeClr>
                  </a:solidFill>
                  <a:latin typeface="Times New Roman" pitchFamily="18" charset="0"/>
                  <a:cs typeface="Times New Roman" pitchFamily="18" charset="0"/>
                </a:rPr>
                <a:t>, </a:t>
              </a:r>
              <a:r>
                <a:rPr lang="en-GB" b="1" dirty="0" smtClean="0">
                  <a:solidFill>
                    <a:schemeClr val="accent2">
                      <a:lumMod val="50000"/>
                    </a:schemeClr>
                  </a:solidFill>
                  <a:latin typeface="Times New Roman" pitchFamily="18" charset="0"/>
                  <a:cs typeface="Times New Roman" pitchFamily="18" charset="0"/>
                </a:rPr>
                <a:t>Q</a:t>
              </a:r>
              <a:endParaRPr lang="en-GB" b="1" dirty="0">
                <a:solidFill>
                  <a:schemeClr val="accent2">
                    <a:lumMod val="50000"/>
                  </a:schemeClr>
                </a:solidFill>
                <a:latin typeface="Times New Roman" pitchFamily="18" charset="0"/>
                <a:cs typeface="Times New Roman" pitchFamily="18" charset="0"/>
              </a:endParaRPr>
            </a:p>
          </p:txBody>
        </p:sp>
      </p:grpSp>
      <p:grpSp>
        <p:nvGrpSpPr>
          <p:cNvPr id="7" name="Group 23"/>
          <p:cNvGrpSpPr>
            <a:grpSpLocks/>
          </p:cNvGrpSpPr>
          <p:nvPr/>
        </p:nvGrpSpPr>
        <p:grpSpPr bwMode="auto">
          <a:xfrm>
            <a:off x="2162178" y="1484313"/>
            <a:ext cx="6197600" cy="5219700"/>
            <a:chOff x="1446" y="958"/>
            <a:chExt cx="3904" cy="3288"/>
          </a:xfrm>
        </p:grpSpPr>
        <p:sp>
          <p:nvSpPr>
            <p:cNvPr id="783384" name="Arc 24"/>
            <p:cNvSpPr>
              <a:spLocks/>
            </p:cNvSpPr>
            <p:nvPr/>
          </p:nvSpPr>
          <p:spPr bwMode="auto">
            <a:xfrm rot="16951208">
              <a:off x="1218" y="1186"/>
              <a:ext cx="3288" cy="2832"/>
            </a:xfrm>
            <a:custGeom>
              <a:avLst/>
              <a:gdLst>
                <a:gd name="G0" fmla="+- 0 0 0"/>
                <a:gd name="G1" fmla="+- 21600 0 0"/>
                <a:gd name="G2" fmla="+- 21600 0 0"/>
                <a:gd name="T0" fmla="*/ 0 w 21531"/>
                <a:gd name="T1" fmla="*/ 0 h 21600"/>
                <a:gd name="T2" fmla="*/ 21531 w 21531"/>
                <a:gd name="T3" fmla="*/ 19878 h 21600"/>
                <a:gd name="T4" fmla="*/ 0 w 21531"/>
                <a:gd name="T5" fmla="*/ 21600 h 21600"/>
              </a:gdLst>
              <a:ahLst/>
              <a:cxnLst>
                <a:cxn ang="0">
                  <a:pos x="T0" y="T1"/>
                </a:cxn>
                <a:cxn ang="0">
                  <a:pos x="T2" y="T3"/>
                </a:cxn>
                <a:cxn ang="0">
                  <a:pos x="T4" y="T5"/>
                </a:cxn>
              </a:cxnLst>
              <a:rect l="0" t="0" r="r" b="b"/>
              <a:pathLst>
                <a:path w="21531" h="21600" fill="none" extrusionOk="0">
                  <a:moveTo>
                    <a:pt x="-1" y="0"/>
                  </a:moveTo>
                  <a:cubicBezTo>
                    <a:pt x="11261" y="0"/>
                    <a:pt x="20633" y="8652"/>
                    <a:pt x="21531" y="19877"/>
                  </a:cubicBezTo>
                </a:path>
                <a:path w="21531" h="21600" stroke="0" extrusionOk="0">
                  <a:moveTo>
                    <a:pt x="-1" y="0"/>
                  </a:moveTo>
                  <a:cubicBezTo>
                    <a:pt x="11261" y="0"/>
                    <a:pt x="20633" y="8652"/>
                    <a:pt x="21531" y="19877"/>
                  </a:cubicBezTo>
                  <a:lnTo>
                    <a:pt x="0" y="21600"/>
                  </a:lnTo>
                  <a:close/>
                </a:path>
              </a:pathLst>
            </a:custGeom>
            <a:noFill/>
            <a:ln w="19050">
              <a:solidFill>
                <a:schemeClr val="tx1"/>
              </a:solidFill>
              <a:round/>
              <a:headEnd/>
              <a:tailEnd/>
            </a:ln>
            <a:effectLst/>
          </p:spPr>
          <p:txBody>
            <a:bodyPr vert="eaVert" wrap="none" anchor="ctr"/>
            <a:lstStyle/>
            <a:p>
              <a:pPr algn="ctr"/>
              <a:endParaRPr lang="en-GB">
                <a:latin typeface="Times New Roman" pitchFamily="18" charset="0"/>
                <a:cs typeface="Times New Roman" pitchFamily="18" charset="0"/>
              </a:endParaRPr>
            </a:p>
          </p:txBody>
        </p:sp>
        <p:sp>
          <p:nvSpPr>
            <p:cNvPr id="783385" name="Text Box 25"/>
            <p:cNvSpPr txBox="1">
              <a:spLocks noChangeArrowheads="1"/>
            </p:cNvSpPr>
            <p:nvPr/>
          </p:nvSpPr>
          <p:spPr bwMode="auto">
            <a:xfrm>
              <a:off x="4358" y="1108"/>
              <a:ext cx="992" cy="252"/>
            </a:xfrm>
            <a:prstGeom prst="rect">
              <a:avLst/>
            </a:prstGeom>
            <a:noFill/>
            <a:ln w="9525">
              <a:noFill/>
              <a:miter lim="800000"/>
              <a:headEnd/>
              <a:tailEnd/>
            </a:ln>
            <a:effectLst/>
          </p:spPr>
          <p:txBody>
            <a:bodyPr wrap="none">
              <a:spAutoFit/>
            </a:bodyPr>
            <a:lstStyle/>
            <a:p>
              <a:r>
                <a:rPr lang="en-GB" sz="2000">
                  <a:latin typeface="Times New Roman" pitchFamily="18" charset="0"/>
                  <a:cs typeface="Times New Roman" pitchFamily="18" charset="0"/>
                </a:rPr>
                <a:t>TC of Prog A</a:t>
              </a:r>
            </a:p>
          </p:txBody>
        </p:sp>
      </p:grpSp>
      <p:grpSp>
        <p:nvGrpSpPr>
          <p:cNvPr id="8" name="Group 26"/>
          <p:cNvGrpSpPr>
            <a:grpSpLocks/>
          </p:cNvGrpSpPr>
          <p:nvPr/>
        </p:nvGrpSpPr>
        <p:grpSpPr bwMode="auto">
          <a:xfrm>
            <a:off x="2000252" y="2630490"/>
            <a:ext cx="6359525" cy="4794250"/>
            <a:chOff x="1344" y="1680"/>
            <a:chExt cx="4006" cy="3020"/>
          </a:xfrm>
        </p:grpSpPr>
        <p:sp>
          <p:nvSpPr>
            <p:cNvPr id="783387" name="Arc 27"/>
            <p:cNvSpPr>
              <a:spLocks/>
            </p:cNvSpPr>
            <p:nvPr/>
          </p:nvSpPr>
          <p:spPr bwMode="auto">
            <a:xfrm rot="16951208">
              <a:off x="1443" y="1581"/>
              <a:ext cx="3020" cy="3218"/>
            </a:xfrm>
            <a:custGeom>
              <a:avLst/>
              <a:gdLst>
                <a:gd name="G0" fmla="+- 0 0 0"/>
                <a:gd name="G1" fmla="+- 21380 0 0"/>
                <a:gd name="G2" fmla="+- 21600 0 0"/>
                <a:gd name="T0" fmla="*/ 3072 w 21340"/>
                <a:gd name="T1" fmla="*/ 0 h 21380"/>
                <a:gd name="T2" fmla="*/ 21340 w 21340"/>
                <a:gd name="T3" fmla="*/ 18040 h 21380"/>
                <a:gd name="T4" fmla="*/ 0 w 21340"/>
                <a:gd name="T5" fmla="*/ 21380 h 21380"/>
              </a:gdLst>
              <a:ahLst/>
              <a:cxnLst>
                <a:cxn ang="0">
                  <a:pos x="T0" y="T1"/>
                </a:cxn>
                <a:cxn ang="0">
                  <a:pos x="T2" y="T3"/>
                </a:cxn>
                <a:cxn ang="0">
                  <a:pos x="T4" y="T5"/>
                </a:cxn>
              </a:cxnLst>
              <a:rect l="0" t="0" r="r" b="b"/>
              <a:pathLst>
                <a:path w="21340" h="21380" fill="none" extrusionOk="0">
                  <a:moveTo>
                    <a:pt x="3072" y="-1"/>
                  </a:moveTo>
                  <a:cubicBezTo>
                    <a:pt x="12462" y="1348"/>
                    <a:pt x="19873" y="8667"/>
                    <a:pt x="21340" y="18039"/>
                  </a:cubicBezTo>
                </a:path>
                <a:path w="21340" h="21380" stroke="0" extrusionOk="0">
                  <a:moveTo>
                    <a:pt x="3072" y="-1"/>
                  </a:moveTo>
                  <a:cubicBezTo>
                    <a:pt x="12462" y="1348"/>
                    <a:pt x="19873" y="8667"/>
                    <a:pt x="21340" y="18039"/>
                  </a:cubicBezTo>
                  <a:lnTo>
                    <a:pt x="0" y="21380"/>
                  </a:lnTo>
                  <a:close/>
                </a:path>
              </a:pathLst>
            </a:custGeom>
            <a:noFill/>
            <a:ln w="19050">
              <a:solidFill>
                <a:schemeClr val="tx1"/>
              </a:solidFill>
              <a:round/>
              <a:headEnd/>
              <a:tailEnd/>
            </a:ln>
            <a:effectLst/>
          </p:spPr>
          <p:txBody>
            <a:bodyPr wrap="none" anchor="ctr"/>
            <a:lstStyle/>
            <a:p>
              <a:endParaRPr lang="en-US">
                <a:latin typeface="Times New Roman" pitchFamily="18" charset="0"/>
                <a:cs typeface="Times New Roman" pitchFamily="18" charset="0"/>
              </a:endParaRPr>
            </a:p>
          </p:txBody>
        </p:sp>
        <p:sp>
          <p:nvSpPr>
            <p:cNvPr id="783388" name="Text Box 28"/>
            <p:cNvSpPr txBox="1">
              <a:spLocks noChangeArrowheads="1"/>
            </p:cNvSpPr>
            <p:nvPr/>
          </p:nvSpPr>
          <p:spPr bwMode="auto">
            <a:xfrm>
              <a:off x="4358" y="1780"/>
              <a:ext cx="992" cy="252"/>
            </a:xfrm>
            <a:prstGeom prst="rect">
              <a:avLst/>
            </a:prstGeom>
            <a:noFill/>
            <a:ln w="9525">
              <a:noFill/>
              <a:miter lim="800000"/>
              <a:headEnd/>
              <a:tailEnd/>
            </a:ln>
            <a:effectLst/>
          </p:spPr>
          <p:txBody>
            <a:bodyPr wrap="none">
              <a:spAutoFit/>
            </a:bodyPr>
            <a:lstStyle/>
            <a:p>
              <a:r>
                <a:rPr lang="en-GB" sz="2000">
                  <a:latin typeface="Times New Roman" pitchFamily="18" charset="0"/>
                  <a:cs typeface="Times New Roman" pitchFamily="18" charset="0"/>
                </a:rPr>
                <a:t>TC of Prog B</a:t>
              </a:r>
            </a:p>
          </p:txBody>
        </p:sp>
      </p:grpSp>
      <p:sp>
        <p:nvSpPr>
          <p:cNvPr id="783389" name="Text Box 29"/>
          <p:cNvSpPr txBox="1">
            <a:spLocks noChangeArrowheads="1"/>
          </p:cNvSpPr>
          <p:nvPr/>
        </p:nvSpPr>
        <p:spPr bwMode="auto">
          <a:xfrm>
            <a:off x="7451728" y="5984875"/>
            <a:ext cx="1080745" cy="400110"/>
          </a:xfrm>
          <a:prstGeom prst="rect">
            <a:avLst/>
          </a:prstGeom>
          <a:noFill/>
          <a:ln w="12700">
            <a:noFill/>
            <a:miter lim="800000"/>
            <a:headEnd/>
            <a:tailEnd/>
          </a:ln>
          <a:effectLst/>
        </p:spPr>
        <p:txBody>
          <a:bodyPr wrap="none">
            <a:spAutoFit/>
          </a:bodyPr>
          <a:lstStyle/>
          <a:p>
            <a:r>
              <a:rPr lang="en-GB" sz="2000">
                <a:latin typeface="Times New Roman" pitchFamily="18" charset="0"/>
                <a:cs typeface="Times New Roman" pitchFamily="18" charset="0"/>
              </a:rPr>
              <a:t>Quantity</a:t>
            </a:r>
          </a:p>
        </p:txBody>
      </p:sp>
      <p:cxnSp>
        <p:nvCxnSpPr>
          <p:cNvPr id="29" name="Straight Arrow Connector 28"/>
          <p:cNvCxnSpPr/>
          <p:nvPr/>
        </p:nvCxnSpPr>
        <p:spPr>
          <a:xfrm rot="10800000" flipV="1">
            <a:off x="3276600" y="3124200"/>
            <a:ext cx="7620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743200" y="3124200"/>
            <a:ext cx="4572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10800000">
            <a:off x="3429001" y="4038600"/>
            <a:ext cx="4572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blinds(horizontal)">
                                      <p:cBhvr>
                                        <p:cTn id="1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26050"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026051"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026052" name="Rectangle 4"/>
          <p:cNvSpPr>
            <a:spLocks noGrp="1" noChangeArrowheads="1"/>
          </p:cNvSpPr>
          <p:nvPr>
            <p:ph type="title"/>
          </p:nvPr>
        </p:nvSpPr>
        <p:spPr>
          <a:xfrm>
            <a:off x="0" y="-76200"/>
            <a:ext cx="9144000" cy="1143000"/>
          </a:xfrm>
          <a:noFill/>
          <a:ln/>
        </p:spPr>
        <p:txBody>
          <a:bodyPr>
            <a:normAutofit/>
          </a:bodyPr>
          <a:lstStyle/>
          <a:p>
            <a:pPr algn="ctr"/>
            <a:r>
              <a:rPr lang="en-US" sz="2800" b="1" dirty="0">
                <a:solidFill>
                  <a:schemeClr val="tx2">
                    <a:lumMod val="60000"/>
                    <a:lumOff val="40000"/>
                  </a:schemeClr>
                </a:solidFill>
                <a:latin typeface="Times New Roman" pitchFamily="18" charset="0"/>
                <a:cs typeface="Times New Roman" pitchFamily="18" charset="0"/>
              </a:rPr>
              <a:t>Discounting</a:t>
            </a:r>
          </a:p>
        </p:txBody>
      </p:sp>
      <p:sp>
        <p:nvSpPr>
          <p:cNvPr id="1026053" name="Rectangle 5"/>
          <p:cNvSpPr>
            <a:spLocks noGrp="1" noChangeArrowheads="1"/>
          </p:cNvSpPr>
          <p:nvPr>
            <p:ph type="body" idx="1"/>
          </p:nvPr>
        </p:nvSpPr>
        <p:spPr>
          <a:xfrm>
            <a:off x="0" y="1295400"/>
            <a:ext cx="9220200" cy="5334000"/>
          </a:xfrm>
          <a:noFill/>
          <a:ln/>
        </p:spPr>
        <p:txBody>
          <a:bodyPr>
            <a:normAutofit/>
          </a:bodyPr>
          <a:lstStyle/>
          <a:p>
            <a:endParaRPr lang="en-GB" sz="2400" dirty="0" smtClean="0">
              <a:latin typeface="Times New Roman" pitchFamily="18" charset="0"/>
              <a:cs typeface="Times New Roman" pitchFamily="18" charset="0"/>
            </a:endParaRPr>
          </a:p>
          <a:p>
            <a:r>
              <a:rPr lang="en-GB" sz="2400" dirty="0" smtClean="0">
                <a:latin typeface="Times New Roman" pitchFamily="18" charset="0"/>
                <a:cs typeface="Times New Roman" pitchFamily="18" charset="0"/>
              </a:rPr>
              <a:t>To allow for differential timing of costs (and benefits) between programmes all future costs (and benefits) should be stated in terms of their present value using discount rate</a:t>
            </a:r>
          </a:p>
          <a:p>
            <a:endParaRPr lang="en-GB" sz="2400" dirty="0" smtClean="0">
              <a:latin typeface="Times New Roman" pitchFamily="18" charset="0"/>
              <a:cs typeface="Times New Roman" pitchFamily="18" charset="0"/>
            </a:endParaRPr>
          </a:p>
          <a:p>
            <a:r>
              <a:rPr lang="en-GB" sz="2400" dirty="0" smtClean="0">
                <a:latin typeface="Times New Roman" pitchFamily="18" charset="0"/>
                <a:cs typeface="Times New Roman" pitchFamily="18" charset="0"/>
              </a:rPr>
              <a:t>Prefer </a:t>
            </a:r>
            <a:r>
              <a:rPr lang="en-GB" sz="2400" dirty="0">
                <a:latin typeface="Times New Roman" pitchFamily="18" charset="0"/>
                <a:cs typeface="Times New Roman" pitchFamily="18" charset="0"/>
              </a:rPr>
              <a:t>to have benefits now and bear costs in the future – ‘time preference’</a:t>
            </a:r>
          </a:p>
          <a:p>
            <a:endParaRPr lang="en-GB" sz="2400" dirty="0" smtClean="0">
              <a:latin typeface="Times New Roman" pitchFamily="18" charset="0"/>
              <a:cs typeface="Times New Roman" pitchFamily="18" charset="0"/>
            </a:endParaRPr>
          </a:p>
          <a:p>
            <a:r>
              <a:rPr lang="en-GB" sz="2400" dirty="0" smtClean="0">
                <a:latin typeface="Times New Roman" pitchFamily="18" charset="0"/>
                <a:cs typeface="Times New Roman" pitchFamily="18" charset="0"/>
              </a:rPr>
              <a:t>‘</a:t>
            </a:r>
            <a:r>
              <a:rPr lang="en-GB" sz="2400" dirty="0">
                <a:latin typeface="Times New Roman" pitchFamily="18" charset="0"/>
                <a:cs typeface="Times New Roman" pitchFamily="18" charset="0"/>
              </a:rPr>
              <a:t>Rate’ of time preference is termed ‘discount rate’</a:t>
            </a:r>
          </a:p>
          <a:p>
            <a:endParaRPr lang="en-GB" sz="2400" dirty="0" smtClean="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92610"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092611"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092612" name="Rectangle 4"/>
          <p:cNvSpPr>
            <a:spLocks noGrp="1" noChangeArrowheads="1"/>
          </p:cNvSpPr>
          <p:nvPr>
            <p:ph type="title"/>
          </p:nvPr>
        </p:nvSpPr>
        <p:spPr>
          <a:xfrm>
            <a:off x="514351" y="152400"/>
            <a:ext cx="8115300" cy="533400"/>
          </a:xfrm>
          <a:noFill/>
          <a:ln/>
        </p:spPr>
        <p:txBody>
          <a:bodyPr>
            <a:normAutofit/>
          </a:bodyPr>
          <a:lstStyle/>
          <a:p>
            <a:pPr algn="ctr"/>
            <a:r>
              <a:rPr lang="en-US" sz="2800" b="1" dirty="0">
                <a:latin typeface="Times New Roman" pitchFamily="18" charset="0"/>
                <a:cs typeface="Times New Roman" pitchFamily="18" charset="0"/>
              </a:rPr>
              <a:t>Discounting example</a:t>
            </a:r>
          </a:p>
        </p:txBody>
      </p:sp>
      <p:pic>
        <p:nvPicPr>
          <p:cNvPr id="7" name="Picture 2"/>
          <p:cNvPicPr>
            <a:picLocks noChangeAspect="1" noChangeArrowheads="1"/>
          </p:cNvPicPr>
          <p:nvPr/>
        </p:nvPicPr>
        <p:blipFill>
          <a:blip r:embed="rId3"/>
          <a:srcRect/>
          <a:stretch>
            <a:fillRect/>
          </a:stretch>
        </p:blipFill>
        <p:spPr bwMode="auto">
          <a:xfrm>
            <a:off x="152400" y="685800"/>
            <a:ext cx="8763000" cy="6172200"/>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40386"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040387"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040388" name="Rectangle 4"/>
          <p:cNvSpPr>
            <a:spLocks noGrp="1" noChangeArrowheads="1"/>
          </p:cNvSpPr>
          <p:nvPr>
            <p:ph type="title"/>
          </p:nvPr>
        </p:nvSpPr>
        <p:spPr>
          <a:xfrm>
            <a:off x="350520" y="-228600"/>
            <a:ext cx="8564880" cy="1143000"/>
          </a:xfrm>
          <a:noFill/>
          <a:ln/>
        </p:spPr>
        <p:txBody>
          <a:bodyPr>
            <a:normAutofit/>
          </a:bodyPr>
          <a:lstStyle/>
          <a:p>
            <a:pPr algn="ctr"/>
            <a:r>
              <a:rPr lang="en-US" sz="2800" b="1" dirty="0" smtClean="0">
                <a:solidFill>
                  <a:schemeClr val="tx2">
                    <a:lumMod val="60000"/>
                    <a:lumOff val="40000"/>
                  </a:schemeClr>
                </a:solidFill>
                <a:latin typeface="Times New Roman" pitchFamily="18" charset="0"/>
                <a:cs typeface="Times New Roman" pitchFamily="18" charset="0"/>
              </a:rPr>
              <a:t> </a:t>
            </a:r>
            <a:r>
              <a:rPr lang="en-GB" sz="2800" b="1" dirty="0">
                <a:solidFill>
                  <a:schemeClr val="tx2">
                    <a:lumMod val="60000"/>
                    <a:lumOff val="40000"/>
                  </a:schemeClr>
                </a:solidFill>
                <a:latin typeface="Times New Roman" pitchFamily="18" charset="0"/>
                <a:cs typeface="Times New Roman" pitchFamily="18" charset="0"/>
              </a:rPr>
              <a:t>Valuation</a:t>
            </a:r>
            <a:endParaRPr lang="en-US" sz="2800" b="1" dirty="0">
              <a:solidFill>
                <a:schemeClr val="tx2">
                  <a:lumMod val="60000"/>
                  <a:lumOff val="40000"/>
                </a:schemeClr>
              </a:solidFill>
              <a:latin typeface="Times New Roman" pitchFamily="18" charset="0"/>
              <a:cs typeface="Times New Roman" pitchFamily="18" charset="0"/>
            </a:endParaRPr>
          </a:p>
        </p:txBody>
      </p:sp>
      <p:sp>
        <p:nvSpPr>
          <p:cNvPr id="1040389" name="Rectangle 5"/>
          <p:cNvSpPr>
            <a:spLocks noGrp="1" noChangeArrowheads="1"/>
          </p:cNvSpPr>
          <p:nvPr>
            <p:ph type="body" idx="1"/>
          </p:nvPr>
        </p:nvSpPr>
        <p:spPr>
          <a:xfrm>
            <a:off x="0" y="625477"/>
            <a:ext cx="9220200" cy="6080125"/>
          </a:xfrm>
          <a:noFill/>
          <a:ln/>
        </p:spPr>
        <p:txBody>
          <a:bodyPr>
            <a:noAutofit/>
          </a:bodyPr>
          <a:lstStyle/>
          <a:p>
            <a:pPr>
              <a:lnSpc>
                <a:spcPct val="90000"/>
              </a:lnSpc>
            </a:pPr>
            <a:endParaRPr lang="en-GB" sz="2000" dirty="0" smtClean="0">
              <a:latin typeface="Times New Roman" pitchFamily="18" charset="0"/>
              <a:cs typeface="Times New Roman" pitchFamily="18" charset="0"/>
            </a:endParaRPr>
          </a:p>
          <a:p>
            <a:pPr>
              <a:lnSpc>
                <a:spcPct val="90000"/>
              </a:lnSpc>
            </a:pPr>
            <a:r>
              <a:rPr lang="en-GB" sz="2000" dirty="0" smtClean="0">
                <a:latin typeface="Times New Roman" pitchFamily="18" charset="0"/>
                <a:cs typeface="Times New Roman" pitchFamily="18" charset="0"/>
              </a:rPr>
              <a:t>Resources should be valued according to their opportunity cost</a:t>
            </a:r>
          </a:p>
          <a:p>
            <a:pPr>
              <a:lnSpc>
                <a:spcPct val="90000"/>
              </a:lnSpc>
            </a:pPr>
            <a:endParaRPr lang="en-GB" sz="2000" dirty="0" smtClean="0">
              <a:latin typeface="Times New Roman" pitchFamily="18" charset="0"/>
              <a:cs typeface="Times New Roman" pitchFamily="18" charset="0"/>
            </a:endParaRPr>
          </a:p>
          <a:p>
            <a:pPr>
              <a:lnSpc>
                <a:spcPct val="90000"/>
              </a:lnSpc>
            </a:pPr>
            <a:r>
              <a:rPr lang="en-GB" sz="2000" dirty="0" smtClean="0">
                <a:latin typeface="Times New Roman" pitchFamily="18" charset="0"/>
                <a:cs typeface="Times New Roman" pitchFamily="18" charset="0"/>
              </a:rPr>
              <a:t>Method of valuation needs justification </a:t>
            </a:r>
          </a:p>
          <a:p>
            <a:pPr>
              <a:lnSpc>
                <a:spcPct val="90000"/>
              </a:lnSpc>
              <a:buNone/>
            </a:pPr>
            <a:r>
              <a:rPr lang="en-GB" sz="2000" dirty="0" smtClean="0">
                <a:latin typeface="Times New Roman" pitchFamily="18" charset="0"/>
                <a:cs typeface="Times New Roman" pitchFamily="18" charset="0"/>
              </a:rPr>
              <a:t>    (Market prices or ‘Shadow’ price )</a:t>
            </a:r>
          </a:p>
          <a:p>
            <a:pPr>
              <a:lnSpc>
                <a:spcPct val="90000"/>
              </a:lnSpc>
            </a:pPr>
            <a:endParaRPr lang="en-GB" sz="2000" dirty="0" smtClean="0">
              <a:latin typeface="Times New Roman" pitchFamily="18" charset="0"/>
              <a:cs typeface="Times New Roman" pitchFamily="18" charset="0"/>
            </a:endParaRPr>
          </a:p>
          <a:p>
            <a:pPr>
              <a:lnSpc>
                <a:spcPct val="90000"/>
              </a:lnSpc>
            </a:pPr>
            <a:r>
              <a:rPr lang="en-GB" sz="2000" dirty="0" smtClean="0">
                <a:latin typeface="Times New Roman" pitchFamily="18" charset="0"/>
                <a:cs typeface="Times New Roman" pitchFamily="18" charset="0"/>
              </a:rPr>
              <a:t>Health care provision is rarely subject to market valuations</a:t>
            </a:r>
          </a:p>
          <a:p>
            <a:pPr>
              <a:lnSpc>
                <a:spcPct val="90000"/>
              </a:lnSpc>
            </a:pPr>
            <a:endParaRPr lang="en-GB" sz="2000" dirty="0" smtClean="0">
              <a:latin typeface="Times New Roman" pitchFamily="18" charset="0"/>
              <a:cs typeface="Times New Roman" pitchFamily="18" charset="0"/>
            </a:endParaRPr>
          </a:p>
          <a:p>
            <a:pPr>
              <a:lnSpc>
                <a:spcPct val="90000"/>
              </a:lnSpc>
            </a:pPr>
            <a:r>
              <a:rPr lang="en-GB" sz="2000" dirty="0" smtClean="0">
                <a:latin typeface="Times New Roman" pitchFamily="18" charset="0"/>
                <a:cs typeface="Times New Roman" pitchFamily="18" charset="0"/>
              </a:rPr>
              <a:t>Alternative ‘shadow’ prices may need to be used</a:t>
            </a:r>
          </a:p>
          <a:p>
            <a:r>
              <a:rPr lang="en-GB" sz="2000" dirty="0" smtClean="0">
                <a:latin typeface="Times New Roman" pitchFamily="18" charset="0"/>
                <a:cs typeface="Times New Roman" pitchFamily="18" charset="0"/>
              </a:rPr>
              <a:t>Unit cost data may need to be adjusted for</a:t>
            </a:r>
          </a:p>
          <a:p>
            <a:pPr marL="539496" indent="-457200">
              <a:buFont typeface="+mj-lt"/>
              <a:buAutoNum type="arabicPeriod"/>
            </a:pPr>
            <a:r>
              <a:rPr lang="en-GB" sz="2000" dirty="0" smtClean="0">
                <a:latin typeface="Times New Roman" pitchFamily="18" charset="0"/>
                <a:cs typeface="Times New Roman" pitchFamily="18" charset="0"/>
              </a:rPr>
              <a:t>Price inflation (costs from different years)</a:t>
            </a:r>
          </a:p>
          <a:p>
            <a:pPr lvl="1"/>
            <a:r>
              <a:rPr lang="en-GB" sz="2000" dirty="0" smtClean="0">
                <a:latin typeface="Times New Roman" pitchFamily="18" charset="0"/>
                <a:cs typeface="Times New Roman" pitchFamily="18" charset="0"/>
              </a:rPr>
              <a:t>weighted average of Pay Cost Index (PCI) and Health Service Cost Index (HSCI)</a:t>
            </a:r>
          </a:p>
          <a:p>
            <a:pPr marL="596646" indent="-514350">
              <a:buFont typeface="+mj-lt"/>
              <a:buAutoNum type="arabicPeriod"/>
            </a:pPr>
            <a:endParaRPr lang="en-GB" sz="2000" dirty="0" smtClean="0">
              <a:latin typeface="Times New Roman" pitchFamily="18" charset="0"/>
              <a:cs typeface="Times New Roman" pitchFamily="18" charset="0"/>
            </a:endParaRPr>
          </a:p>
          <a:p>
            <a:pPr marL="596646" indent="-514350">
              <a:buFont typeface="+mj-lt"/>
              <a:buAutoNum type="arabicPeriod"/>
            </a:pPr>
            <a:r>
              <a:rPr lang="en-GB" sz="2000" dirty="0" smtClean="0">
                <a:latin typeface="Times New Roman" pitchFamily="18" charset="0"/>
                <a:cs typeface="Times New Roman" pitchFamily="18" charset="0"/>
              </a:rPr>
              <a:t>International currencies (costs from different countries)- </a:t>
            </a:r>
          </a:p>
          <a:p>
            <a:pPr lvl="1">
              <a:lnSpc>
                <a:spcPct val="90000"/>
              </a:lnSpc>
            </a:pPr>
            <a:r>
              <a:rPr lang="en-GB" sz="2000" dirty="0" smtClean="0">
                <a:latin typeface="Times New Roman" pitchFamily="18" charset="0"/>
                <a:cs typeface="Times New Roman" pitchFamily="18" charset="0"/>
              </a:rPr>
              <a:t>Purchasing Power Parities (PPPs) and exchange rates</a:t>
            </a:r>
          </a:p>
          <a:p>
            <a:pPr lvl="1">
              <a:lnSpc>
                <a:spcPct val="90000"/>
              </a:lnSpc>
            </a:pPr>
            <a:r>
              <a:rPr lang="en-GB" sz="2000" dirty="0" smtClean="0">
                <a:latin typeface="Times New Roman" pitchFamily="18" charset="0"/>
                <a:cs typeface="Times New Roman" pitchFamily="18" charset="0"/>
              </a:rPr>
              <a:t>PPPs are more appropriate</a:t>
            </a:r>
          </a:p>
          <a:p>
            <a:pPr>
              <a:lnSpc>
                <a:spcPct val="90000"/>
              </a:lnSpc>
            </a:pPr>
            <a:endParaRPr lang="en-GB" sz="2000" dirty="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40389">
                                            <p:txEl>
                                              <p:pRg st="9" end="9"/>
                                            </p:txEl>
                                          </p:spTgt>
                                        </p:tgtEl>
                                        <p:attrNameLst>
                                          <p:attrName>style.visibility</p:attrName>
                                        </p:attrNameLst>
                                      </p:cBhvr>
                                      <p:to>
                                        <p:strVal val="visible"/>
                                      </p:to>
                                    </p:set>
                                    <p:animEffect transition="in" filter="blinds(horizontal)">
                                      <p:cBhvr>
                                        <p:cTn id="7" dur="500"/>
                                        <p:tgtEl>
                                          <p:spTgt spid="1040389">
                                            <p:txEl>
                                              <p:pRg st="9" end="9"/>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040389">
                                            <p:txEl>
                                              <p:pRg st="10" end="10"/>
                                            </p:txEl>
                                          </p:spTgt>
                                        </p:tgtEl>
                                        <p:attrNameLst>
                                          <p:attrName>style.visibility</p:attrName>
                                        </p:attrNameLst>
                                      </p:cBhvr>
                                      <p:to>
                                        <p:strVal val="visible"/>
                                      </p:to>
                                    </p:set>
                                    <p:animEffect transition="in" filter="blinds(horizontal)">
                                      <p:cBhvr>
                                        <p:cTn id="10" dur="500"/>
                                        <p:tgtEl>
                                          <p:spTgt spid="1040389">
                                            <p:txEl>
                                              <p:pRg st="10" end="1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1040389">
                                            <p:txEl>
                                              <p:pRg st="11" end="11"/>
                                            </p:txEl>
                                          </p:spTgt>
                                        </p:tgtEl>
                                        <p:attrNameLst>
                                          <p:attrName>style.visibility</p:attrName>
                                        </p:attrNameLst>
                                      </p:cBhvr>
                                      <p:to>
                                        <p:strVal val="visible"/>
                                      </p:to>
                                    </p:set>
                                    <p:animEffect transition="in" filter="blinds(horizontal)">
                                      <p:cBhvr>
                                        <p:cTn id="13" dur="500"/>
                                        <p:tgtEl>
                                          <p:spTgt spid="1040389">
                                            <p:txEl>
                                              <p:pRg st="11" end="11"/>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1040389">
                                            <p:txEl>
                                              <p:pRg st="13" end="13"/>
                                            </p:txEl>
                                          </p:spTgt>
                                        </p:tgtEl>
                                        <p:attrNameLst>
                                          <p:attrName>style.visibility</p:attrName>
                                        </p:attrNameLst>
                                      </p:cBhvr>
                                      <p:to>
                                        <p:strVal val="visible"/>
                                      </p:to>
                                    </p:set>
                                    <p:animEffect transition="in" filter="blinds(horizontal)">
                                      <p:cBhvr>
                                        <p:cTn id="16" dur="500"/>
                                        <p:tgtEl>
                                          <p:spTgt spid="1040389">
                                            <p:txEl>
                                              <p:pRg st="13" end="1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1040389">
                                            <p:txEl>
                                              <p:pRg st="14" end="14"/>
                                            </p:txEl>
                                          </p:spTgt>
                                        </p:tgtEl>
                                        <p:attrNameLst>
                                          <p:attrName>style.visibility</p:attrName>
                                        </p:attrNameLst>
                                      </p:cBhvr>
                                      <p:to>
                                        <p:strVal val="visible"/>
                                      </p:to>
                                    </p:set>
                                    <p:animEffect transition="in" filter="blinds(horizontal)">
                                      <p:cBhvr>
                                        <p:cTn id="19" dur="500"/>
                                        <p:tgtEl>
                                          <p:spTgt spid="1040389">
                                            <p:txEl>
                                              <p:pRg st="14" end="1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1040389">
                                            <p:txEl>
                                              <p:pRg st="15" end="15"/>
                                            </p:txEl>
                                          </p:spTgt>
                                        </p:tgtEl>
                                        <p:attrNameLst>
                                          <p:attrName>style.visibility</p:attrName>
                                        </p:attrNameLst>
                                      </p:cBhvr>
                                      <p:to>
                                        <p:strVal val="visible"/>
                                      </p:to>
                                    </p:set>
                                    <p:animEffect transition="in" filter="blinds(horizontal)">
                                      <p:cBhvr>
                                        <p:cTn id="22" dur="500"/>
                                        <p:tgtEl>
                                          <p:spTgt spid="1040389">
                                            <p:txEl>
                                              <p:pRg st="15" end="15"/>
                                            </p:txEl>
                                          </p:spTgt>
                                        </p:tgtEl>
                                      </p:cBhvr>
                                    </p:animEffect>
                                  </p:childTnLst>
                                </p:cTn>
                              </p:par>
                              <p:par>
                                <p:cTn id="23" presetID="3" presetClass="exit" presetSubtype="10" fill="hold" nodeType="withEffect">
                                  <p:stCondLst>
                                    <p:cond delay="0"/>
                                  </p:stCondLst>
                                  <p:childTnLst>
                                    <p:animEffect transition="out" filter="blinds(horizontal)">
                                      <p:cBhvr>
                                        <p:cTn id="24" dur="500"/>
                                        <p:tgtEl>
                                          <p:spTgt spid="1040389">
                                            <p:txEl>
                                              <p:pRg st="1" end="1"/>
                                            </p:txEl>
                                          </p:spTgt>
                                        </p:tgtEl>
                                      </p:cBhvr>
                                    </p:animEffect>
                                    <p:set>
                                      <p:cBhvr>
                                        <p:cTn id="25" dur="1" fill="hold">
                                          <p:stCondLst>
                                            <p:cond delay="499"/>
                                          </p:stCondLst>
                                        </p:cTn>
                                        <p:tgtEl>
                                          <p:spTgt spid="1040389">
                                            <p:txEl>
                                              <p:pRg st="1" end="1"/>
                                            </p:txEl>
                                          </p:spTgt>
                                        </p:tgtEl>
                                        <p:attrNameLst>
                                          <p:attrName>style.visibility</p:attrName>
                                        </p:attrNameLst>
                                      </p:cBhvr>
                                      <p:to>
                                        <p:strVal val="hidden"/>
                                      </p:to>
                                    </p:set>
                                  </p:childTnLst>
                                </p:cTn>
                              </p:par>
                              <p:par>
                                <p:cTn id="26" presetID="3" presetClass="exit" presetSubtype="10" fill="hold" nodeType="withEffect">
                                  <p:stCondLst>
                                    <p:cond delay="0"/>
                                  </p:stCondLst>
                                  <p:childTnLst>
                                    <p:animEffect transition="out" filter="blinds(horizontal)">
                                      <p:cBhvr>
                                        <p:cTn id="27" dur="500"/>
                                        <p:tgtEl>
                                          <p:spTgt spid="1040389">
                                            <p:txEl>
                                              <p:pRg st="3" end="3"/>
                                            </p:txEl>
                                          </p:spTgt>
                                        </p:tgtEl>
                                      </p:cBhvr>
                                    </p:animEffect>
                                    <p:set>
                                      <p:cBhvr>
                                        <p:cTn id="28" dur="1" fill="hold">
                                          <p:stCondLst>
                                            <p:cond delay="499"/>
                                          </p:stCondLst>
                                        </p:cTn>
                                        <p:tgtEl>
                                          <p:spTgt spid="1040389">
                                            <p:txEl>
                                              <p:pRg st="3" end="3"/>
                                            </p:txEl>
                                          </p:spTgt>
                                        </p:tgtEl>
                                        <p:attrNameLst>
                                          <p:attrName>style.visibility</p:attrName>
                                        </p:attrNameLst>
                                      </p:cBhvr>
                                      <p:to>
                                        <p:strVal val="hidden"/>
                                      </p:to>
                                    </p:set>
                                  </p:childTnLst>
                                </p:cTn>
                              </p:par>
                              <p:par>
                                <p:cTn id="29" presetID="3" presetClass="exit" presetSubtype="10" fill="hold" nodeType="withEffect">
                                  <p:stCondLst>
                                    <p:cond delay="0"/>
                                  </p:stCondLst>
                                  <p:childTnLst>
                                    <p:animEffect transition="out" filter="blinds(horizontal)">
                                      <p:cBhvr>
                                        <p:cTn id="30" dur="500"/>
                                        <p:tgtEl>
                                          <p:spTgt spid="1040389">
                                            <p:txEl>
                                              <p:pRg st="4" end="4"/>
                                            </p:txEl>
                                          </p:spTgt>
                                        </p:tgtEl>
                                      </p:cBhvr>
                                    </p:animEffect>
                                    <p:set>
                                      <p:cBhvr>
                                        <p:cTn id="31" dur="1" fill="hold">
                                          <p:stCondLst>
                                            <p:cond delay="499"/>
                                          </p:stCondLst>
                                        </p:cTn>
                                        <p:tgtEl>
                                          <p:spTgt spid="1040389">
                                            <p:txEl>
                                              <p:pRg st="4" end="4"/>
                                            </p:txEl>
                                          </p:spTgt>
                                        </p:tgtEl>
                                        <p:attrNameLst>
                                          <p:attrName>style.visibility</p:attrName>
                                        </p:attrNameLst>
                                      </p:cBhvr>
                                      <p:to>
                                        <p:strVal val="hidden"/>
                                      </p:to>
                                    </p:set>
                                  </p:childTnLst>
                                </p:cTn>
                              </p:par>
                              <p:par>
                                <p:cTn id="32" presetID="3" presetClass="exit" presetSubtype="10" fill="hold" nodeType="withEffect">
                                  <p:stCondLst>
                                    <p:cond delay="0"/>
                                  </p:stCondLst>
                                  <p:childTnLst>
                                    <p:animEffect transition="out" filter="blinds(horizontal)">
                                      <p:cBhvr>
                                        <p:cTn id="33" dur="500"/>
                                        <p:tgtEl>
                                          <p:spTgt spid="1040389">
                                            <p:txEl>
                                              <p:pRg st="6" end="6"/>
                                            </p:txEl>
                                          </p:spTgt>
                                        </p:tgtEl>
                                      </p:cBhvr>
                                    </p:animEffect>
                                    <p:set>
                                      <p:cBhvr>
                                        <p:cTn id="34" dur="1" fill="hold">
                                          <p:stCondLst>
                                            <p:cond delay="499"/>
                                          </p:stCondLst>
                                        </p:cTn>
                                        <p:tgtEl>
                                          <p:spTgt spid="1040389">
                                            <p:txEl>
                                              <p:pRg st="6" end="6"/>
                                            </p:txEl>
                                          </p:spTgt>
                                        </p:tgtEl>
                                        <p:attrNameLst>
                                          <p:attrName>style.visibility</p:attrName>
                                        </p:attrNameLst>
                                      </p:cBhvr>
                                      <p:to>
                                        <p:strVal val="hidden"/>
                                      </p:to>
                                    </p:set>
                                  </p:childTnLst>
                                </p:cTn>
                              </p:par>
                              <p:par>
                                <p:cTn id="35" presetID="3" presetClass="exit" presetSubtype="10" fill="hold" nodeType="withEffect">
                                  <p:stCondLst>
                                    <p:cond delay="0"/>
                                  </p:stCondLst>
                                  <p:childTnLst>
                                    <p:animEffect transition="out" filter="blinds(horizontal)">
                                      <p:cBhvr>
                                        <p:cTn id="36" dur="500"/>
                                        <p:tgtEl>
                                          <p:spTgt spid="1040389">
                                            <p:txEl>
                                              <p:pRg st="8" end="8"/>
                                            </p:txEl>
                                          </p:spTgt>
                                        </p:tgtEl>
                                      </p:cBhvr>
                                    </p:animEffect>
                                    <p:set>
                                      <p:cBhvr>
                                        <p:cTn id="37" dur="1" fill="hold">
                                          <p:stCondLst>
                                            <p:cond delay="499"/>
                                          </p:stCondLst>
                                        </p:cTn>
                                        <p:tgtEl>
                                          <p:spTgt spid="1040389">
                                            <p:txEl>
                                              <p:pRg st="8" end="8"/>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showMasterPhAnim="0">
  <p:cSld>
    <p:bg>
      <p:bgPr>
        <a:gradFill>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gradFill>
        <a:effectLst/>
      </p:bgPr>
    </p:bg>
    <p:spTree>
      <p:nvGrpSpPr>
        <p:cNvPr id="1" name=""/>
        <p:cNvGrpSpPr/>
        <p:nvPr/>
      </p:nvGrpSpPr>
      <p:grpSpPr>
        <a:xfrm>
          <a:off x="0" y="0"/>
          <a:ext cx="0" cy="0"/>
          <a:chOff x="0" y="0"/>
          <a:chExt cx="0" cy="0"/>
        </a:xfrm>
      </p:grpSpPr>
      <p:sp>
        <p:nvSpPr>
          <p:cNvPr id="1198082"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198083"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198084" name="Rectangle 4"/>
          <p:cNvSpPr>
            <a:spLocks noGrp="1" noChangeArrowheads="1"/>
          </p:cNvSpPr>
          <p:nvPr>
            <p:ph type="title"/>
          </p:nvPr>
        </p:nvSpPr>
        <p:spPr>
          <a:noFill/>
          <a:ln/>
        </p:spPr>
        <p:txBody>
          <a:bodyPr>
            <a:normAutofit/>
          </a:bodyPr>
          <a:lstStyle/>
          <a:p>
            <a:pPr algn="ctr"/>
            <a:r>
              <a:rPr lang="en-US" sz="2800" b="1" dirty="0" smtClean="0">
                <a:latin typeface="Times New Roman" pitchFamily="18" charset="0"/>
                <a:cs typeface="Times New Roman" pitchFamily="18" charset="0"/>
              </a:rPr>
              <a:t>Measuring Outcome/ consequences</a:t>
            </a:r>
            <a:endParaRPr lang="en-US" sz="2800" b="1" dirty="0">
              <a:latin typeface="Times New Roman" pitchFamily="18" charset="0"/>
              <a:cs typeface="Times New Roman" pitchFamily="18" charset="0"/>
            </a:endParaRPr>
          </a:p>
        </p:txBody>
      </p:sp>
      <p:sp>
        <p:nvSpPr>
          <p:cNvPr id="1198085" name="Rectangle 5"/>
          <p:cNvSpPr>
            <a:spLocks noGrp="1" noChangeArrowheads="1"/>
          </p:cNvSpPr>
          <p:nvPr>
            <p:ph type="body" idx="1"/>
          </p:nvPr>
        </p:nvSpPr>
        <p:spPr>
          <a:xfrm>
            <a:off x="762000" y="1524000"/>
            <a:ext cx="7620000" cy="4595812"/>
          </a:xfrm>
          <a:solidFill>
            <a:schemeClr val="bg1"/>
          </a:solidFill>
          <a:ln/>
        </p:spPr>
        <p:txBody>
          <a:bodyPr>
            <a:normAutofit fontScale="85000" lnSpcReduction="20000"/>
          </a:bodyPr>
          <a:lstStyle/>
          <a:p>
            <a:pPr>
              <a:lnSpc>
                <a:spcPct val="90000"/>
              </a:lnSpc>
            </a:pPr>
            <a:r>
              <a:rPr lang="en-GB" sz="2800" b="1" dirty="0" smtClean="0">
                <a:latin typeface="Times New Roman" pitchFamily="18" charset="0"/>
                <a:cs typeface="Times New Roman" pitchFamily="18" charset="0"/>
              </a:rPr>
              <a:t>Identification</a:t>
            </a:r>
          </a:p>
          <a:p>
            <a:pPr marL="883920" lvl="1" indent="-609600"/>
            <a:r>
              <a:rPr lang="en-GB" sz="2400" dirty="0" smtClean="0">
                <a:latin typeface="Times New Roman" pitchFamily="18" charset="0"/>
                <a:cs typeface="Times New Roman" pitchFamily="18" charset="0"/>
              </a:rPr>
              <a:t>Depends upon viewpoint (govt., societal )</a:t>
            </a:r>
          </a:p>
          <a:p>
            <a:pPr marL="883920" lvl="1" indent="-609600"/>
            <a:r>
              <a:rPr lang="en-GB" sz="2400" dirty="0" smtClean="0">
                <a:latin typeface="Times New Roman" pitchFamily="18" charset="0"/>
                <a:cs typeface="Times New Roman" pitchFamily="18" charset="0"/>
              </a:rPr>
              <a:t>Depends on the objective of the evaluation</a:t>
            </a:r>
            <a:endParaRPr lang="en-GB" sz="2000" dirty="0" smtClean="0">
              <a:latin typeface="Times New Roman" pitchFamily="18" charset="0"/>
              <a:cs typeface="Times New Roman" pitchFamily="18" charset="0"/>
            </a:endParaRPr>
          </a:p>
          <a:p>
            <a:pPr lvl="1">
              <a:lnSpc>
                <a:spcPct val="90000"/>
              </a:lnSpc>
            </a:pPr>
            <a:endParaRPr lang="en-GB" sz="2400" dirty="0" smtClean="0">
              <a:latin typeface="Times New Roman" pitchFamily="18" charset="0"/>
              <a:cs typeface="Times New Roman" pitchFamily="18" charset="0"/>
            </a:endParaRPr>
          </a:p>
          <a:p>
            <a:pPr>
              <a:lnSpc>
                <a:spcPct val="90000"/>
              </a:lnSpc>
            </a:pPr>
            <a:endParaRPr lang="en-GB" sz="2800" dirty="0" smtClean="0">
              <a:latin typeface="Times New Roman" pitchFamily="18" charset="0"/>
              <a:cs typeface="Times New Roman" pitchFamily="18" charset="0"/>
            </a:endParaRPr>
          </a:p>
          <a:p>
            <a:pPr>
              <a:lnSpc>
                <a:spcPct val="90000"/>
              </a:lnSpc>
            </a:pPr>
            <a:endParaRPr lang="en-GB" sz="2800" dirty="0" smtClean="0">
              <a:latin typeface="Times New Roman" pitchFamily="18" charset="0"/>
              <a:cs typeface="Times New Roman" pitchFamily="18" charset="0"/>
            </a:endParaRPr>
          </a:p>
          <a:p>
            <a:pPr>
              <a:lnSpc>
                <a:spcPct val="90000"/>
              </a:lnSpc>
            </a:pPr>
            <a:r>
              <a:rPr lang="en-GB" sz="2800" b="1" dirty="0" smtClean="0">
                <a:latin typeface="Times New Roman" pitchFamily="18" charset="0"/>
                <a:cs typeface="Times New Roman" pitchFamily="18" charset="0"/>
              </a:rPr>
              <a:t>Measurement- </a:t>
            </a:r>
          </a:p>
          <a:p>
            <a:pPr lvl="1">
              <a:lnSpc>
                <a:spcPct val="90000"/>
              </a:lnSpc>
            </a:pPr>
            <a:r>
              <a:rPr lang="en-GB" sz="2400" dirty="0" smtClean="0">
                <a:latin typeface="Times New Roman" pitchFamily="18" charset="0"/>
                <a:cs typeface="Times New Roman" pitchFamily="18" charset="0"/>
              </a:rPr>
              <a:t>Measure outcome in natural physical units</a:t>
            </a:r>
          </a:p>
          <a:p>
            <a:pPr>
              <a:lnSpc>
                <a:spcPct val="90000"/>
              </a:lnSpc>
            </a:pPr>
            <a:endParaRPr lang="en-GB" sz="2800" dirty="0">
              <a:latin typeface="Times New Roman" pitchFamily="18" charset="0"/>
              <a:cs typeface="Times New Roman" pitchFamily="18" charset="0"/>
            </a:endParaRPr>
          </a:p>
          <a:p>
            <a:pPr>
              <a:lnSpc>
                <a:spcPct val="90000"/>
              </a:lnSpc>
            </a:pPr>
            <a:endParaRPr lang="en-GB" sz="2800" dirty="0" smtClean="0">
              <a:latin typeface="Times New Roman" pitchFamily="18" charset="0"/>
              <a:cs typeface="Times New Roman" pitchFamily="18" charset="0"/>
            </a:endParaRPr>
          </a:p>
          <a:p>
            <a:pPr>
              <a:lnSpc>
                <a:spcPct val="90000"/>
              </a:lnSpc>
            </a:pPr>
            <a:endParaRPr lang="en-GB" sz="2800" dirty="0" smtClean="0">
              <a:latin typeface="Times New Roman" pitchFamily="18" charset="0"/>
              <a:cs typeface="Times New Roman" pitchFamily="18" charset="0"/>
            </a:endParaRPr>
          </a:p>
          <a:p>
            <a:pPr>
              <a:lnSpc>
                <a:spcPct val="90000"/>
              </a:lnSpc>
            </a:pPr>
            <a:r>
              <a:rPr lang="en-GB" sz="2800" b="1" dirty="0" smtClean="0">
                <a:latin typeface="Times New Roman" pitchFamily="18" charset="0"/>
                <a:cs typeface="Times New Roman" pitchFamily="18" charset="0"/>
              </a:rPr>
              <a:t>Valuation- </a:t>
            </a:r>
            <a:r>
              <a:rPr lang="en-GB" sz="2800" dirty="0" smtClean="0">
                <a:latin typeface="Times New Roman" pitchFamily="18" charset="0"/>
                <a:cs typeface="Times New Roman" pitchFamily="18" charset="0"/>
              </a:rPr>
              <a:t>in terms of:</a:t>
            </a:r>
          </a:p>
          <a:p>
            <a:pPr lvl="1"/>
            <a:r>
              <a:rPr lang="en-GB" sz="2400" dirty="0" smtClean="0">
                <a:latin typeface="Times New Roman" pitchFamily="18" charset="0"/>
                <a:cs typeface="Times New Roman" pitchFamily="18" charset="0"/>
              </a:rPr>
              <a:t>Utility (</a:t>
            </a:r>
            <a:r>
              <a:rPr lang="en-GB" sz="2400" dirty="0" err="1" smtClean="0">
                <a:latin typeface="Times New Roman" pitchFamily="18" charset="0"/>
                <a:cs typeface="Times New Roman" pitchFamily="18" charset="0"/>
              </a:rPr>
              <a:t>eg</a:t>
            </a:r>
            <a:r>
              <a:rPr lang="en-GB" sz="2400" dirty="0" smtClean="0">
                <a:latin typeface="Times New Roman" pitchFamily="18" charset="0"/>
                <a:cs typeface="Times New Roman" pitchFamily="18" charset="0"/>
              </a:rPr>
              <a:t> QALY)</a:t>
            </a:r>
          </a:p>
          <a:p>
            <a:pPr lvl="1"/>
            <a:r>
              <a:rPr lang="en-GB" sz="2400" dirty="0" smtClean="0">
                <a:latin typeface="Times New Roman" pitchFamily="18" charset="0"/>
                <a:cs typeface="Times New Roman" pitchFamily="18" charset="0"/>
              </a:rPr>
              <a:t>Money (</a:t>
            </a:r>
            <a:r>
              <a:rPr lang="en-GB" sz="2400" dirty="0" err="1" smtClean="0">
                <a:latin typeface="Times New Roman" pitchFamily="18" charset="0"/>
                <a:cs typeface="Times New Roman" pitchFamily="18" charset="0"/>
              </a:rPr>
              <a:t>eg</a:t>
            </a:r>
            <a:r>
              <a:rPr lang="en-GB" sz="2400" dirty="0" smtClean="0">
                <a:latin typeface="Times New Roman" pitchFamily="18" charset="0"/>
                <a:cs typeface="Times New Roman" pitchFamily="18" charset="0"/>
              </a:rPr>
              <a:t> WTP)</a:t>
            </a:r>
          </a:p>
          <a:p>
            <a:pPr>
              <a:lnSpc>
                <a:spcPct val="90000"/>
              </a:lnSpc>
            </a:pPr>
            <a:endParaRPr lang="en-GB" sz="2800" b="1" dirty="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09600"/>
          </a:xfrm>
        </p:spPr>
        <p:txBody>
          <a:bodyPr>
            <a:normAutofit/>
          </a:bodyPr>
          <a:lstStyle/>
          <a:p>
            <a:pPr algn="ctr"/>
            <a:r>
              <a:rPr lang="en-US" sz="2800" b="1" dirty="0" smtClean="0">
                <a:latin typeface="Times New Roman" pitchFamily="18" charset="0"/>
                <a:cs typeface="Times New Roman" pitchFamily="18" charset="0"/>
              </a:rPr>
              <a:t>Framework</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0" y="838200"/>
            <a:ext cx="9144000" cy="6172200"/>
          </a:xfrm>
        </p:spPr>
        <p:txBody>
          <a:bodyPr>
            <a:noAutofit/>
          </a:bodyPr>
          <a:lstStyle/>
          <a:p>
            <a:pPr>
              <a:buClr>
                <a:schemeClr val="accent3"/>
              </a:buClr>
              <a:buNone/>
            </a:pPr>
            <a:endParaRPr lang="en-US" sz="2400" dirty="0" smtClean="0">
              <a:latin typeface="Times New Roman" pitchFamily="18" charset="0"/>
              <a:cs typeface="Times New Roman" pitchFamily="18" charset="0"/>
            </a:endParaRPr>
          </a:p>
          <a:p>
            <a:pPr>
              <a:buClr>
                <a:schemeClr val="accent3"/>
              </a:buClr>
              <a:buFont typeface="Wingdings" pitchFamily="2" charset="2"/>
              <a:buChar char="v"/>
            </a:pPr>
            <a:r>
              <a:rPr lang="en-US" sz="2400" dirty="0" smtClean="0">
                <a:latin typeface="Times New Roman" pitchFamily="18" charset="0"/>
                <a:cs typeface="Times New Roman" pitchFamily="18" charset="0"/>
              </a:rPr>
              <a:t>Introduction</a:t>
            </a:r>
          </a:p>
          <a:p>
            <a:pPr>
              <a:buClr>
                <a:schemeClr val="accent3"/>
              </a:buClr>
              <a:buFont typeface="Wingdings" pitchFamily="2" charset="2"/>
              <a:buChar char="v"/>
            </a:pPr>
            <a:r>
              <a:rPr lang="en-US" sz="2400" dirty="0" smtClean="0">
                <a:latin typeface="Times New Roman" pitchFamily="18" charset="0"/>
                <a:cs typeface="Times New Roman" pitchFamily="18" charset="0"/>
              </a:rPr>
              <a:t>What is cost analysis and economics analysis</a:t>
            </a:r>
          </a:p>
          <a:p>
            <a:pPr>
              <a:buClr>
                <a:schemeClr val="accent3"/>
              </a:buClr>
              <a:buFont typeface="Wingdings" pitchFamily="2" charset="2"/>
              <a:buChar char="v"/>
            </a:pPr>
            <a:r>
              <a:rPr lang="en-US" sz="2400" dirty="0" smtClean="0">
                <a:latin typeface="Times New Roman" pitchFamily="18" charset="0"/>
                <a:cs typeface="Times New Roman" pitchFamily="18" charset="0"/>
              </a:rPr>
              <a:t>Uses of Cost- Analysis</a:t>
            </a:r>
          </a:p>
          <a:p>
            <a:pPr>
              <a:buClr>
                <a:schemeClr val="accent3"/>
              </a:buClr>
              <a:buFont typeface="Wingdings" pitchFamily="2" charset="2"/>
              <a:buChar char="v"/>
            </a:pPr>
            <a:r>
              <a:rPr lang="en-US" sz="2400" dirty="0" smtClean="0">
                <a:latin typeface="Times New Roman" pitchFamily="18" charset="0"/>
                <a:cs typeface="Times New Roman" pitchFamily="18" charset="0"/>
              </a:rPr>
              <a:t>Steps in Cost- Analysis </a:t>
            </a:r>
          </a:p>
          <a:p>
            <a:pPr lvl="1"/>
            <a:r>
              <a:rPr lang="en-US" sz="2400" dirty="0" smtClean="0">
                <a:latin typeface="Times New Roman" pitchFamily="18" charset="0"/>
                <a:cs typeface="Times New Roman" pitchFamily="18" charset="0"/>
              </a:rPr>
              <a:t>Planning a cost analysis study</a:t>
            </a:r>
          </a:p>
          <a:p>
            <a:pPr lvl="1"/>
            <a:r>
              <a:rPr lang="en-US" sz="2400" dirty="0" smtClean="0">
                <a:latin typeface="Times New Roman" pitchFamily="18" charset="0"/>
                <a:cs typeface="Times New Roman" pitchFamily="18" charset="0"/>
              </a:rPr>
              <a:t>Calculating costs</a:t>
            </a:r>
            <a:r>
              <a:rPr lang="en-US" sz="2400" b="1"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1"/>
            <a:r>
              <a:rPr lang="en-US" sz="2400" dirty="0" smtClean="0">
                <a:latin typeface="Times New Roman" pitchFamily="18" charset="0"/>
                <a:cs typeface="Times New Roman" pitchFamily="18" charset="0"/>
              </a:rPr>
              <a:t>Measuring outcomes</a:t>
            </a:r>
          </a:p>
          <a:p>
            <a:pPr lvl="1"/>
            <a:r>
              <a:rPr lang="en-US" sz="2400" dirty="0" smtClean="0">
                <a:latin typeface="Times New Roman" pitchFamily="18" charset="0"/>
                <a:cs typeface="Times New Roman" pitchFamily="18" charset="0"/>
              </a:rPr>
              <a:t>Applying cost analysis methods</a:t>
            </a:r>
          </a:p>
          <a:p>
            <a:pPr lvl="1"/>
            <a:r>
              <a:rPr lang="en-US" sz="2400" dirty="0" smtClean="0">
                <a:latin typeface="Times New Roman" pitchFamily="18" charset="0"/>
                <a:cs typeface="Times New Roman" pitchFamily="18" charset="0"/>
              </a:rPr>
              <a:t>Analysis, interpretation &amp; presentation</a:t>
            </a:r>
          </a:p>
          <a:p>
            <a:pPr>
              <a:buClr>
                <a:srgbClr val="C00000"/>
              </a:buClr>
              <a:buFont typeface="Wingdings" pitchFamily="2" charset="2"/>
              <a:buChar char="v"/>
            </a:pPr>
            <a:r>
              <a:rPr lang="en-US" sz="2400" dirty="0" smtClean="0">
                <a:latin typeface="Times New Roman" pitchFamily="18" charset="0"/>
                <a:cs typeface="Times New Roman" pitchFamily="18" charset="0"/>
              </a:rPr>
              <a:t>Strengths and limitations of cost- analysis  </a:t>
            </a:r>
          </a:p>
          <a:p>
            <a:pPr>
              <a:buClr>
                <a:srgbClr val="C00000"/>
              </a:buClr>
              <a:buFont typeface="Wingdings" pitchFamily="2" charset="2"/>
              <a:buChar char="v"/>
            </a:pPr>
            <a:r>
              <a:rPr lang="en-US" sz="2400" dirty="0" smtClean="0">
                <a:latin typeface="Times New Roman" pitchFamily="18" charset="0"/>
                <a:cs typeface="Times New Roman" pitchFamily="18" charset="0"/>
              </a:rPr>
              <a:t>References </a:t>
            </a:r>
            <a:endParaRPr lang="en-US" sz="24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838200"/>
          </a:xfrm>
        </p:spPr>
        <p:txBody>
          <a:bodyPr>
            <a:normAutofit/>
          </a:bodyPr>
          <a:lstStyle/>
          <a:p>
            <a:pPr algn="ctr"/>
            <a:r>
              <a:rPr lang="en-US" sz="2800" b="1" dirty="0" smtClean="0">
                <a:latin typeface="Times New Roman" pitchFamily="18" charset="0"/>
                <a:cs typeface="Times New Roman" pitchFamily="18" charset="0"/>
              </a:rPr>
              <a:t>Cost Analysis Methods</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1600200" y="2819400"/>
            <a:ext cx="6629400" cy="3886200"/>
          </a:xfrm>
        </p:spPr>
        <p:txBody>
          <a:bodyPr>
            <a:noAutofit/>
          </a:bodyPr>
          <a:lstStyle/>
          <a:p>
            <a:pPr marL="914400" lvl="1" indent="-514350">
              <a:buFont typeface="+mj-lt"/>
              <a:buAutoNum type="arabicPeriod"/>
            </a:pPr>
            <a:r>
              <a:rPr lang="en-US" sz="2400" b="1" dirty="0" smtClean="0">
                <a:latin typeface="Times New Roman" pitchFamily="18" charset="0"/>
                <a:cs typeface="Times New Roman" pitchFamily="18" charset="0"/>
              </a:rPr>
              <a:t>Cost-effectiveness analysis (CEA):</a:t>
            </a:r>
          </a:p>
          <a:p>
            <a:pPr marL="914400" lvl="1" indent="-514350">
              <a:buFont typeface="+mj-lt"/>
              <a:buAutoNum type="arabicPeriod"/>
            </a:pPr>
            <a:r>
              <a:rPr lang="en-US" sz="2400" b="1" dirty="0" smtClean="0">
                <a:latin typeface="Times New Roman" pitchFamily="18" charset="0"/>
                <a:cs typeface="Times New Roman" pitchFamily="18" charset="0"/>
              </a:rPr>
              <a:t>Cost-utility analysis (CUA)</a:t>
            </a:r>
          </a:p>
          <a:p>
            <a:pPr marL="914400" lvl="1" indent="-514350">
              <a:buFont typeface="+mj-lt"/>
              <a:buAutoNum type="arabicPeriod"/>
            </a:pPr>
            <a:r>
              <a:rPr lang="en-US" sz="2400" b="1" dirty="0" smtClean="0">
                <a:latin typeface="Times New Roman" pitchFamily="18" charset="0"/>
                <a:cs typeface="Times New Roman" pitchFamily="18" charset="0"/>
              </a:rPr>
              <a:t>Cost-benefit analysis (CBA): </a:t>
            </a:r>
          </a:p>
          <a:p>
            <a:pPr marL="914400" lvl="1" indent="-514350">
              <a:buFont typeface="+mj-lt"/>
              <a:buAutoNum type="arabicPeriod"/>
            </a:pPr>
            <a:r>
              <a:rPr lang="en-US" sz="2400" b="1" dirty="0" smtClean="0">
                <a:latin typeface="Times New Roman" pitchFamily="18" charset="0"/>
                <a:cs typeface="Times New Roman" pitchFamily="18" charset="0"/>
              </a:rPr>
              <a:t>Cost-of-illness analysis</a:t>
            </a:r>
            <a:r>
              <a:rPr lang="en-US" sz="2400" dirty="0" smtClean="0">
                <a:latin typeface="Times New Roman" pitchFamily="18" charset="0"/>
                <a:cs typeface="Times New Roman" pitchFamily="18" charset="0"/>
              </a:rPr>
              <a:t>: </a:t>
            </a:r>
          </a:p>
          <a:p>
            <a:pPr marL="914400" lvl="1" indent="-514350">
              <a:buFont typeface="+mj-lt"/>
              <a:buAutoNum type="arabicPeriod"/>
            </a:pPr>
            <a:r>
              <a:rPr lang="en-US" sz="2400" b="1" dirty="0" smtClean="0">
                <a:latin typeface="Times New Roman" pitchFamily="18" charset="0"/>
                <a:cs typeface="Times New Roman" pitchFamily="18" charset="0"/>
              </a:rPr>
              <a:t>Cost-minimization analysis:</a:t>
            </a:r>
            <a:r>
              <a:rPr lang="en-US" sz="2400" dirty="0" smtClean="0">
                <a:latin typeface="Times New Roman" pitchFamily="18" charset="0"/>
                <a:cs typeface="Times New Roman" pitchFamily="18" charset="0"/>
              </a:rPr>
              <a:t> </a:t>
            </a:r>
          </a:p>
          <a:p>
            <a:pPr marL="914400" lvl="1" indent="-514350">
              <a:buFont typeface="+mj-lt"/>
              <a:buAutoNum type="arabicPeriod"/>
            </a:pPr>
            <a:r>
              <a:rPr lang="en-US" sz="2400" b="1" dirty="0" smtClean="0">
                <a:latin typeface="Times New Roman" pitchFamily="18" charset="0"/>
                <a:cs typeface="Times New Roman" pitchFamily="18" charset="0"/>
              </a:rPr>
              <a:t>Cost-consequence analysis:</a:t>
            </a:r>
            <a:r>
              <a:rPr lang="en-US" sz="2400" dirty="0" smtClean="0">
                <a:latin typeface="Times New Roman" pitchFamily="18" charset="0"/>
                <a:cs typeface="Times New Roman" pitchFamily="18" charset="0"/>
              </a:rPr>
              <a:t> </a:t>
            </a:r>
          </a:p>
          <a:p>
            <a:endParaRPr lang="en-US" sz="24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143000"/>
          </a:xfrm>
        </p:spPr>
        <p:txBody>
          <a:bodyPr>
            <a:normAutofit/>
          </a:bodyPr>
          <a:lstStyle/>
          <a:p>
            <a:pPr algn="ctr"/>
            <a:r>
              <a:rPr lang="en-US" sz="2800" b="1" dirty="0" smtClean="0">
                <a:solidFill>
                  <a:schemeClr val="tx2">
                    <a:lumMod val="60000"/>
                    <a:lumOff val="40000"/>
                  </a:schemeClr>
                </a:solidFill>
                <a:latin typeface="Times New Roman" pitchFamily="18" charset="0"/>
                <a:cs typeface="Times New Roman" pitchFamily="18" charset="0"/>
              </a:rPr>
              <a:t>Cost-Effectiveness Analysis</a:t>
            </a:r>
            <a:endParaRPr lang="en-US" sz="2800" b="1" dirty="0">
              <a:solidFill>
                <a:schemeClr val="tx2">
                  <a:lumMod val="60000"/>
                  <a:lumOff val="4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0" y="1143000"/>
            <a:ext cx="8991600" cy="5638800"/>
          </a:xfrm>
        </p:spPr>
        <p:txBody>
          <a:bodyPr>
            <a:noAutofit/>
          </a:bodyPr>
          <a:lstStyle/>
          <a:p>
            <a:pPr marL="365760" lvl="2" indent="-283464">
              <a:spcBef>
                <a:spcPts val="600"/>
              </a:spcBef>
              <a:buClr>
                <a:schemeClr val="accent1"/>
              </a:buClr>
              <a:buSzPct val="80000"/>
              <a:buFont typeface="Wingdings 2"/>
              <a:buChar char=""/>
            </a:pPr>
            <a:r>
              <a:rPr lang="en-US" dirty="0" smtClean="0">
                <a:latin typeface="Times New Roman" pitchFamily="18" charset="0"/>
                <a:cs typeface="Times New Roman" pitchFamily="18" charset="0"/>
              </a:rPr>
              <a:t>A comparison of costs in monetary units with outcomes in quantitative non-monetary units, e.g., reduced mortality or morbidity </a:t>
            </a:r>
          </a:p>
          <a:p>
            <a:r>
              <a:rPr lang="en-US" sz="2400" dirty="0" smtClean="0">
                <a:latin typeface="Times New Roman" pitchFamily="18" charset="0"/>
                <a:cs typeface="Times New Roman" pitchFamily="18" charset="0"/>
              </a:rPr>
              <a:t>Target and output indicators pre-decided</a:t>
            </a:r>
          </a:p>
          <a:p>
            <a:r>
              <a:rPr lang="en-US" sz="2400" dirty="0" smtClean="0">
                <a:latin typeface="Times New Roman" pitchFamily="18" charset="0"/>
                <a:cs typeface="Times New Roman" pitchFamily="18" charset="0"/>
              </a:rPr>
              <a:t>Most appropriate if the</a:t>
            </a:r>
            <a:r>
              <a:rPr lang="en-US" sz="2400" baseline="30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important outcome</a:t>
            </a:r>
            <a:r>
              <a:rPr lang="en-US" sz="2400" baseline="30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is </a:t>
            </a:r>
            <a:r>
              <a:rPr lang="en-US" sz="2400" dirty="0" err="1" smtClean="0">
                <a:latin typeface="Times New Roman" pitchFamily="18" charset="0"/>
                <a:cs typeface="Times New Roman" pitchFamily="18" charset="0"/>
              </a:rPr>
              <a:t>uni</a:t>
            </a:r>
            <a:r>
              <a:rPr lang="en-US" sz="2400" dirty="0" smtClean="0">
                <a:latin typeface="Times New Roman" pitchFamily="18" charset="0"/>
                <a:cs typeface="Times New Roman" pitchFamily="18" charset="0"/>
              </a:rPr>
              <a:t>- dimensional</a:t>
            </a:r>
          </a:p>
          <a:p>
            <a:r>
              <a:rPr lang="en-US" sz="2400" dirty="0" smtClean="0">
                <a:latin typeface="Times New Roman" pitchFamily="18" charset="0"/>
                <a:cs typeface="Times New Roman" pitchFamily="18" charset="0"/>
              </a:rPr>
              <a:t>Compare costs of at least two alternatives</a:t>
            </a:r>
          </a:p>
          <a:p>
            <a:pPr>
              <a:buNone/>
            </a:pPr>
            <a:endParaRPr lang="en-US" sz="2400" b="1" dirty="0" smtClean="0">
              <a:latin typeface="Times New Roman" pitchFamily="18" charset="0"/>
              <a:cs typeface="Times New Roman" pitchFamily="18" charset="0"/>
            </a:endParaRPr>
          </a:p>
          <a:p>
            <a:pPr marL="539496" indent="-457200">
              <a:buFont typeface="+mj-lt"/>
              <a:buAutoNum type="arabicPeriod"/>
            </a:pPr>
            <a:endParaRPr lang="en-US" sz="2400"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Cost- Effectiveness Ratio:</a:t>
            </a:r>
          </a:p>
          <a:p>
            <a:pPr>
              <a:buNone/>
            </a:pPr>
            <a:r>
              <a:rPr lang="en-US" sz="2400" dirty="0" smtClean="0">
                <a:latin typeface="Times New Roman" pitchFamily="18" charset="0"/>
                <a:cs typeface="Times New Roman" pitchFamily="18" charset="0"/>
              </a:rPr>
              <a:t>     CE Ratio = ($ Cost </a:t>
            </a:r>
            <a:r>
              <a:rPr lang="en-US" sz="2400" baseline="-25000" dirty="0" err="1" smtClean="0">
                <a:latin typeface="Times New Roman" pitchFamily="18" charset="0"/>
                <a:cs typeface="Times New Roman" pitchFamily="18" charset="0"/>
              </a:rPr>
              <a:t>Int</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Cost </a:t>
            </a:r>
            <a:r>
              <a:rPr lang="en-US" sz="2400" baseline="-25000" dirty="0" smtClean="0">
                <a:latin typeface="Times New Roman" pitchFamily="18" charset="0"/>
                <a:cs typeface="Times New Roman" pitchFamily="18" charset="0"/>
              </a:rPr>
              <a:t>Comp</a:t>
            </a:r>
            <a:r>
              <a:rPr lang="en-US" sz="2400" dirty="0" smtClean="0">
                <a:latin typeface="Times New Roman" pitchFamily="18" charset="0"/>
                <a:cs typeface="Times New Roman" pitchFamily="18" charset="0"/>
              </a:rPr>
              <a:t>) / ($ Effect </a:t>
            </a:r>
            <a:r>
              <a:rPr lang="en-US" sz="2400" baseline="-25000" dirty="0" err="1" smtClean="0">
                <a:latin typeface="Times New Roman" pitchFamily="18" charset="0"/>
                <a:cs typeface="Times New Roman" pitchFamily="18" charset="0"/>
              </a:rPr>
              <a:t>Int</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Effect </a:t>
            </a:r>
            <a:r>
              <a:rPr lang="en-US" sz="2400" baseline="-25000" dirty="0" smtClean="0">
                <a:latin typeface="Times New Roman" pitchFamily="18" charset="0"/>
                <a:cs typeface="Times New Roman" pitchFamily="18" charset="0"/>
              </a:rPr>
              <a:t>Comp</a:t>
            </a:r>
            <a:r>
              <a:rPr lang="en-US" sz="2400" dirty="0" smtClean="0">
                <a:latin typeface="Times New Roman" pitchFamily="18" charset="0"/>
                <a:cs typeface="Times New Roman" pitchFamily="18" charset="0"/>
              </a:rPr>
              <a:t>)</a:t>
            </a:r>
          </a:p>
          <a:p>
            <a:pPr>
              <a:buNone/>
            </a:pPr>
            <a:r>
              <a:rPr lang="en-US" sz="2400" dirty="0" smtClean="0">
                <a:latin typeface="Times New Roman" pitchFamily="18" charset="0"/>
                <a:cs typeface="Times New Roman" pitchFamily="18" charset="0"/>
              </a:rPr>
              <a:t>     For example: “$45,000 per life- year saved” or $10,000 per lung cancer case averted”</a:t>
            </a:r>
          </a:p>
          <a:p>
            <a:pPr>
              <a:buNone/>
            </a:pPr>
            <a:endParaRPr lang="en-US" sz="2400" dirty="0" smtClean="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4226"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204227"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204228" name="Rectangle 4"/>
          <p:cNvSpPr>
            <a:spLocks noGrp="1" noChangeArrowheads="1"/>
          </p:cNvSpPr>
          <p:nvPr>
            <p:ph type="title"/>
          </p:nvPr>
        </p:nvSpPr>
        <p:spPr>
          <a:xfrm>
            <a:off x="0" y="-76200"/>
            <a:ext cx="9144000" cy="1143000"/>
          </a:xfrm>
          <a:noFill/>
          <a:ln/>
        </p:spPr>
        <p:txBody>
          <a:bodyPr>
            <a:normAutofit/>
          </a:bodyPr>
          <a:lstStyle/>
          <a:p>
            <a:pPr algn="ctr"/>
            <a:r>
              <a:rPr lang="en-US" sz="2800" b="1" dirty="0" smtClean="0">
                <a:solidFill>
                  <a:schemeClr val="tx2">
                    <a:lumMod val="60000"/>
                    <a:lumOff val="40000"/>
                  </a:schemeClr>
                </a:solidFill>
                <a:latin typeface="Times New Roman" pitchFamily="18" charset="0"/>
                <a:cs typeface="Times New Roman" pitchFamily="18" charset="0"/>
              </a:rPr>
              <a:t>Cost-Effectiveness Analysis cont…</a:t>
            </a:r>
            <a:endParaRPr lang="en-US" sz="2800" b="1" dirty="0">
              <a:solidFill>
                <a:schemeClr val="tx2">
                  <a:lumMod val="60000"/>
                  <a:lumOff val="40000"/>
                </a:schemeClr>
              </a:solidFill>
              <a:latin typeface="Times New Roman" pitchFamily="18" charset="0"/>
              <a:cs typeface="Times New Roman" pitchFamily="18" charset="0"/>
            </a:endParaRPr>
          </a:p>
        </p:txBody>
      </p:sp>
      <p:sp>
        <p:nvSpPr>
          <p:cNvPr id="1204229" name="Rectangle 5"/>
          <p:cNvSpPr>
            <a:spLocks noGrp="1" noChangeArrowheads="1"/>
          </p:cNvSpPr>
          <p:nvPr>
            <p:ph type="body" idx="1"/>
          </p:nvPr>
        </p:nvSpPr>
        <p:spPr>
          <a:xfrm>
            <a:off x="2" y="1066800"/>
            <a:ext cx="9353551" cy="5867400"/>
          </a:xfrm>
          <a:noFill/>
          <a:ln/>
        </p:spPr>
        <p:txBody>
          <a:bodyPr>
            <a:noAutofit/>
          </a:bodyPr>
          <a:lstStyle/>
          <a:p>
            <a:pPr>
              <a:buNone/>
            </a:pPr>
            <a:endParaRPr lang="en-US" sz="2400" b="1"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Advantages </a:t>
            </a:r>
            <a:endParaRPr lang="en-US" sz="2400" b="1" dirty="0" smtClean="0">
              <a:latin typeface="Times New Roman" pitchFamily="18" charset="0"/>
              <a:cs typeface="Times New Roman" pitchFamily="18" charset="0"/>
            </a:endParaRPr>
          </a:p>
          <a:p>
            <a:pPr marL="539496" indent="-457200">
              <a:buFont typeface="+mj-lt"/>
              <a:buAutoNum type="arabicPeriod"/>
            </a:pPr>
            <a:r>
              <a:rPr lang="en-US" sz="2400" dirty="0" smtClean="0">
                <a:latin typeface="Times New Roman" pitchFamily="18" charset="0"/>
                <a:cs typeface="Times New Roman" pitchFamily="18" charset="0"/>
              </a:rPr>
              <a:t>Useful to know the cause of failure to attend the objective and the unmet demand.</a:t>
            </a:r>
          </a:p>
          <a:p>
            <a:pPr marL="539496" indent="-457200">
              <a:buFont typeface="+mj-lt"/>
              <a:buAutoNum type="arabicPeriod"/>
            </a:pPr>
            <a:r>
              <a:rPr lang="en-US" sz="2400" dirty="0" smtClean="0">
                <a:latin typeface="Times New Roman" pitchFamily="18" charset="0"/>
                <a:cs typeface="Times New Roman" pitchFamily="18" charset="0"/>
              </a:rPr>
              <a:t>Adequacy of corrective action taken, can be reviewed </a:t>
            </a:r>
          </a:p>
          <a:p>
            <a:pPr>
              <a:buNone/>
            </a:pPr>
            <a:endParaRPr lang="en-US" sz="2400" b="1"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Disadvantage</a:t>
            </a:r>
          </a:p>
          <a:p>
            <a:pPr marL="539496" indent="-457200">
              <a:buFont typeface="+mj-lt"/>
              <a:buAutoNum type="arabicPeriod"/>
            </a:pPr>
            <a:r>
              <a:rPr lang="en-US" sz="2400" dirty="0" smtClean="0">
                <a:latin typeface="Times New Roman" pitchFamily="18" charset="0"/>
                <a:cs typeface="Times New Roman" pitchFamily="18" charset="0"/>
              </a:rPr>
              <a:t>Only compare programs with similar outcomes</a:t>
            </a:r>
          </a:p>
          <a:p>
            <a:pPr marL="539496" indent="-457200">
              <a:buFont typeface="+mj-lt"/>
              <a:buAutoNum type="arabicPeriod"/>
            </a:pPr>
            <a:r>
              <a:rPr lang="en-US" sz="2400" dirty="0" smtClean="0">
                <a:latin typeface="Times New Roman" pitchFamily="18" charset="0"/>
                <a:cs typeface="Times New Roman" pitchFamily="18" charset="0"/>
              </a:rPr>
              <a:t>There is not enough information to assign a value to the outcome</a:t>
            </a:r>
          </a:p>
          <a:p>
            <a:pPr marL="539496" indent="-457200">
              <a:buFont typeface="+mj-lt"/>
              <a:buAutoNum type="arabicPeriod"/>
            </a:pPr>
            <a:r>
              <a:rPr lang="en-US" sz="2400" dirty="0" smtClean="0">
                <a:latin typeface="Times New Roman" pitchFamily="18" charset="0"/>
                <a:cs typeface="Times New Roman" pitchFamily="18" charset="0"/>
              </a:rPr>
              <a:t>Methodological inconsistency</a:t>
            </a:r>
          </a:p>
          <a:p>
            <a:pPr marL="539496" indent="-457200">
              <a:buFont typeface="+mj-lt"/>
              <a:buAutoNum type="arabicPeriod"/>
            </a:pPr>
            <a:r>
              <a:rPr lang="en-GB" sz="2400" dirty="0" smtClean="0">
                <a:latin typeface="Times New Roman" pitchFamily="18" charset="0"/>
                <a:cs typeface="Times New Roman" pitchFamily="18" charset="0"/>
              </a:rPr>
              <a:t>Ambiguity in assessing overall improvement or decrement in health</a:t>
            </a:r>
          </a:p>
          <a:p>
            <a:pPr marL="539496" indent="-457200">
              <a:buFont typeface="+mj-lt"/>
              <a:buAutoNum type="arabicPeriod"/>
            </a:pPr>
            <a:r>
              <a:rPr lang="en-GB" sz="2400" dirty="0" smtClean="0">
                <a:solidFill>
                  <a:srgbClr val="000000"/>
                </a:solidFill>
                <a:latin typeface="Times New Roman" pitchFamily="18" charset="0"/>
                <a:cs typeface="Times New Roman" pitchFamily="18" charset="0"/>
              </a:rPr>
              <a:t>Cannot address the issue of </a:t>
            </a:r>
            <a:r>
              <a:rPr lang="en-GB" sz="2400" dirty="0" err="1" smtClean="0">
                <a:solidFill>
                  <a:srgbClr val="000000"/>
                </a:solidFill>
                <a:latin typeface="Times New Roman" pitchFamily="18" charset="0"/>
                <a:cs typeface="Times New Roman" pitchFamily="18" charset="0"/>
              </a:rPr>
              <a:t>allocative</a:t>
            </a:r>
            <a:r>
              <a:rPr lang="en-GB" sz="2400" dirty="0" smtClean="0">
                <a:solidFill>
                  <a:srgbClr val="000000"/>
                </a:solidFill>
                <a:latin typeface="Times New Roman" pitchFamily="18" charset="0"/>
                <a:cs typeface="Times New Roman" pitchFamily="18" charset="0"/>
              </a:rPr>
              <a:t> efficiency</a:t>
            </a: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normAutofit/>
          </a:bodyPr>
          <a:lstStyle/>
          <a:p>
            <a:pPr algn="ctr"/>
            <a:r>
              <a:rPr lang="en-US" sz="2800" b="1" dirty="0" smtClean="0">
                <a:solidFill>
                  <a:schemeClr val="tx2">
                    <a:lumMod val="60000"/>
                    <a:lumOff val="40000"/>
                  </a:schemeClr>
                </a:solidFill>
                <a:latin typeface="Times New Roman" pitchFamily="18" charset="0"/>
                <a:cs typeface="Times New Roman" pitchFamily="18" charset="0"/>
              </a:rPr>
              <a:t>Cost-Utility Analysis</a:t>
            </a:r>
            <a:endParaRPr lang="en-US" sz="2800" b="1" dirty="0">
              <a:solidFill>
                <a:schemeClr val="tx2">
                  <a:lumMod val="60000"/>
                  <a:lumOff val="4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0" y="762000"/>
            <a:ext cx="9067800" cy="6096000"/>
          </a:xfrm>
        </p:spPr>
        <p:txBody>
          <a:bodyPr>
            <a:noAutofit/>
          </a:bodyPr>
          <a:lstStyle/>
          <a:p>
            <a:r>
              <a:rPr lang="en-US" sz="2200" dirty="0" smtClean="0">
                <a:latin typeface="Times New Roman" pitchFamily="18" charset="0"/>
                <a:cs typeface="Times New Roman" pitchFamily="18" charset="0"/>
              </a:rPr>
              <a:t>A type of cost-effectiveness analysis</a:t>
            </a:r>
          </a:p>
          <a:p>
            <a:pPr marL="365760" lvl="2" indent="-283464">
              <a:spcBef>
                <a:spcPts val="600"/>
              </a:spcBef>
              <a:buClr>
                <a:schemeClr val="accent1"/>
              </a:buClr>
              <a:buSzPct val="80000"/>
              <a:buFont typeface="Wingdings 2"/>
              <a:buChar char=""/>
            </a:pPr>
            <a:r>
              <a:rPr lang="en-US" sz="2200" dirty="0" smtClean="0">
                <a:latin typeface="Times New Roman" pitchFamily="18" charset="0"/>
                <a:cs typeface="Times New Roman" pitchFamily="18" charset="0"/>
              </a:rPr>
              <a:t>It compares costs in monetary units with outcomes in terms of their utility, usually to the patient, measured, e.g., in QALYs </a:t>
            </a:r>
          </a:p>
          <a:p>
            <a:r>
              <a:rPr lang="en-US" sz="2400" dirty="0" smtClean="0">
                <a:latin typeface="Times New Roman" pitchFamily="18" charset="0"/>
                <a:cs typeface="Times New Roman" pitchFamily="18" charset="0"/>
              </a:rPr>
              <a:t>Measures </a:t>
            </a:r>
            <a:r>
              <a:rPr lang="en-US" sz="2400" dirty="0" smtClean="0">
                <a:latin typeface="Times New Roman" pitchFamily="18" charset="0"/>
                <a:cs typeface="Times New Roman" pitchFamily="18" charset="0"/>
              </a:rPr>
              <a:t>of </a:t>
            </a:r>
            <a:r>
              <a:rPr lang="en-US" sz="2400" dirty="0" smtClean="0">
                <a:latin typeface="Times New Roman" pitchFamily="18" charset="0"/>
                <a:cs typeface="Times New Roman" pitchFamily="18" charset="0"/>
              </a:rPr>
              <a:t>different effects </a:t>
            </a:r>
            <a:r>
              <a:rPr lang="en-US" sz="2400" dirty="0" smtClean="0">
                <a:latin typeface="Times New Roman" pitchFamily="18" charset="0"/>
                <a:cs typeface="Times New Roman" pitchFamily="18" charset="0"/>
              </a:rPr>
              <a:t>are consolidated into a common abstract </a:t>
            </a:r>
            <a:r>
              <a:rPr lang="en-US" sz="2400" dirty="0" smtClean="0">
                <a:latin typeface="Times New Roman" pitchFamily="18" charset="0"/>
                <a:cs typeface="Times New Roman" pitchFamily="18" charset="0"/>
              </a:rPr>
              <a:t>scale</a:t>
            </a:r>
            <a:r>
              <a:rPr lang="en-US" sz="2200" dirty="0" smtClean="0">
                <a:latin typeface="Times New Roman" pitchFamily="18" charset="0"/>
                <a:cs typeface="Times New Roman" pitchFamily="18" charset="0"/>
              </a:rPr>
              <a:t>  </a:t>
            </a:r>
          </a:p>
          <a:p>
            <a:pPr>
              <a:buNone/>
            </a:pPr>
            <a:r>
              <a:rPr lang="en-US"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Example; Quality adjusted life year (QALY), </a:t>
            </a:r>
            <a:r>
              <a:rPr lang="en-US" sz="2200" dirty="0" err="1" smtClean="0">
                <a:latin typeface="Times New Roman" pitchFamily="18" charset="0"/>
                <a:cs typeface="Times New Roman" pitchFamily="18" charset="0"/>
              </a:rPr>
              <a:t>Disablity</a:t>
            </a:r>
            <a:r>
              <a:rPr lang="en-US" sz="2200" dirty="0" smtClean="0">
                <a:latin typeface="Times New Roman" pitchFamily="18" charset="0"/>
                <a:cs typeface="Times New Roman" pitchFamily="18" charset="0"/>
              </a:rPr>
              <a:t> adjusted life years (DALYs)</a:t>
            </a:r>
          </a:p>
          <a:p>
            <a:r>
              <a:rPr lang="en-US" sz="2400" dirty="0" smtClean="0">
                <a:latin typeface="Times New Roman" pitchFamily="18" charset="0"/>
                <a:cs typeface="Times New Roman" pitchFamily="18" charset="0"/>
              </a:rPr>
              <a:t>Most appropriate</a:t>
            </a:r>
            <a:r>
              <a:rPr lang="en-US" sz="2400" baseline="30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if the important</a:t>
            </a:r>
            <a:r>
              <a:rPr lang="en-US" sz="2400" baseline="30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outcome is multidimensional</a:t>
            </a:r>
            <a:endParaRPr lang="en-US" sz="2200" dirty="0" smtClean="0">
              <a:latin typeface="Times New Roman" pitchFamily="18" charset="0"/>
              <a:cs typeface="Times New Roman" pitchFamily="18" charset="0"/>
            </a:endParaRPr>
          </a:p>
          <a:p>
            <a:pPr>
              <a:buNone/>
            </a:pPr>
            <a:endParaRPr lang="en-US" sz="2200" dirty="0" smtClean="0">
              <a:latin typeface="Times New Roman" pitchFamily="18" charset="0"/>
              <a:cs typeface="Times New Roman" pitchFamily="18" charset="0"/>
            </a:endParaRPr>
          </a:p>
          <a:p>
            <a:pPr>
              <a:buNone/>
            </a:pP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 Disadvantage</a:t>
            </a:r>
          </a:p>
          <a:p>
            <a:r>
              <a:rPr lang="en-US" sz="2200" dirty="0" smtClean="0">
                <a:latin typeface="Times New Roman" pitchFamily="18" charset="0"/>
                <a:cs typeface="Times New Roman" pitchFamily="18" charset="0"/>
              </a:rPr>
              <a:t>Difficult to assign utility weights</a:t>
            </a:r>
          </a:p>
          <a:p>
            <a:pPr>
              <a:buNone/>
            </a:pPr>
            <a:endParaRPr lang="en-US" sz="2200" b="1" dirty="0" smtClean="0">
              <a:latin typeface="Times New Roman" pitchFamily="18" charset="0"/>
              <a:cs typeface="Times New Roman" pitchFamily="18" charset="0"/>
            </a:endParaRPr>
          </a:p>
          <a:p>
            <a:pPr>
              <a:buNone/>
            </a:pPr>
            <a:r>
              <a:rPr lang="en-US" sz="2200" b="1" dirty="0" smtClean="0">
                <a:latin typeface="Times New Roman" pitchFamily="18" charset="0"/>
                <a:cs typeface="Times New Roman" pitchFamily="18" charset="0"/>
              </a:rPr>
              <a:t>   Cost- </a:t>
            </a:r>
            <a:r>
              <a:rPr lang="en-US" sz="2200" b="1" dirty="0" err="1" smtClean="0">
                <a:latin typeface="Times New Roman" pitchFamily="18" charset="0"/>
                <a:cs typeface="Times New Roman" pitchFamily="18" charset="0"/>
              </a:rPr>
              <a:t>Utilty</a:t>
            </a:r>
            <a:r>
              <a:rPr lang="en-US" sz="2200" b="1" dirty="0" smtClean="0">
                <a:latin typeface="Times New Roman" pitchFamily="18" charset="0"/>
                <a:cs typeface="Times New Roman" pitchFamily="18" charset="0"/>
              </a:rPr>
              <a:t> Ratio:</a:t>
            </a:r>
          </a:p>
          <a:p>
            <a:pPr>
              <a:buNone/>
            </a:pPr>
            <a:r>
              <a:rPr lang="en-US" sz="2200" dirty="0" smtClean="0">
                <a:latin typeface="Times New Roman" pitchFamily="18" charset="0"/>
                <a:cs typeface="Times New Roman" pitchFamily="18" charset="0"/>
              </a:rPr>
              <a:t>    CU Ratio = ($ Cost </a:t>
            </a:r>
            <a:r>
              <a:rPr lang="en-US" sz="2200" baseline="-25000" dirty="0" err="1" smtClean="0">
                <a:latin typeface="Times New Roman" pitchFamily="18" charset="0"/>
                <a:cs typeface="Times New Roman" pitchFamily="18" charset="0"/>
              </a:rPr>
              <a:t>Int</a:t>
            </a:r>
            <a:r>
              <a:rPr lang="en-US" sz="2200" baseline="-250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a:t>
            </a:r>
            <a:r>
              <a:rPr lang="en-US" sz="2200" baseline="-250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 Cost </a:t>
            </a:r>
            <a:r>
              <a:rPr lang="en-US" sz="2200" baseline="-25000" dirty="0" smtClean="0">
                <a:latin typeface="Times New Roman" pitchFamily="18" charset="0"/>
                <a:cs typeface="Times New Roman" pitchFamily="18" charset="0"/>
              </a:rPr>
              <a:t>Comp</a:t>
            </a:r>
            <a:r>
              <a:rPr lang="en-US" sz="2200" dirty="0" smtClean="0">
                <a:latin typeface="Times New Roman" pitchFamily="18" charset="0"/>
                <a:cs typeface="Times New Roman" pitchFamily="18" charset="0"/>
              </a:rPr>
              <a:t>) / ($ Utile </a:t>
            </a:r>
            <a:r>
              <a:rPr lang="en-US" sz="2200" baseline="-25000" dirty="0" err="1" smtClean="0">
                <a:latin typeface="Times New Roman" pitchFamily="18" charset="0"/>
                <a:cs typeface="Times New Roman" pitchFamily="18" charset="0"/>
              </a:rPr>
              <a:t>Int</a:t>
            </a:r>
            <a:r>
              <a:rPr lang="en-US" sz="2200" baseline="-250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a:t>
            </a:r>
            <a:r>
              <a:rPr lang="en-US" sz="2200" baseline="-250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 Utile </a:t>
            </a:r>
            <a:r>
              <a:rPr lang="en-US" sz="2200" baseline="-25000" dirty="0" smtClean="0">
                <a:latin typeface="Times New Roman" pitchFamily="18" charset="0"/>
                <a:cs typeface="Times New Roman" pitchFamily="18" charset="0"/>
              </a:rPr>
              <a:t>Comp</a:t>
            </a:r>
            <a:r>
              <a:rPr lang="en-US" sz="2200" dirty="0" smtClean="0">
                <a:latin typeface="Times New Roman" pitchFamily="18" charset="0"/>
                <a:cs typeface="Times New Roman" pitchFamily="18" charset="0"/>
              </a:rPr>
              <a:t>)</a:t>
            </a:r>
          </a:p>
          <a:p>
            <a:pPr>
              <a:buNone/>
            </a:pPr>
            <a:r>
              <a:rPr lang="en-US" sz="2200" dirty="0" smtClean="0">
                <a:latin typeface="Times New Roman" pitchFamily="18" charset="0"/>
                <a:cs typeface="Times New Roman" pitchFamily="18" charset="0"/>
              </a:rPr>
              <a:t>    For example: “$10,000 per QALY gained”</a:t>
            </a:r>
          </a:p>
          <a:p>
            <a:endParaRPr lang="en-US" sz="2200" dirty="0" smtClean="0">
              <a:latin typeface="Times New Roman" pitchFamily="18" charset="0"/>
              <a:cs typeface="Times New Roman" pitchFamily="18" charset="0"/>
            </a:endParaRPr>
          </a:p>
          <a:p>
            <a:pPr>
              <a:buNone/>
            </a:pPr>
            <a:endParaRPr lang="en-US" sz="22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978" name="Rectangle 2"/>
          <p:cNvSpPr>
            <a:spLocks noGrp="1" noChangeArrowheads="1"/>
          </p:cNvSpPr>
          <p:nvPr>
            <p:ph type="title"/>
          </p:nvPr>
        </p:nvSpPr>
        <p:spPr>
          <a:xfrm>
            <a:off x="1219200" y="-30162"/>
            <a:ext cx="7498080" cy="868362"/>
          </a:xfrm>
        </p:spPr>
        <p:txBody>
          <a:bodyPr>
            <a:normAutofit/>
          </a:bodyPr>
          <a:lstStyle/>
          <a:p>
            <a:pPr algn="ctr"/>
            <a:r>
              <a:rPr lang="en-GB" sz="2800" b="1" dirty="0">
                <a:latin typeface="Times New Roman" pitchFamily="18" charset="0"/>
                <a:cs typeface="Times New Roman" pitchFamily="18" charset="0"/>
              </a:rPr>
              <a:t>Quality-adjusted life years (QALYs)</a:t>
            </a:r>
          </a:p>
        </p:txBody>
      </p:sp>
      <p:sp>
        <p:nvSpPr>
          <p:cNvPr id="1150979" name="Rectangle 3"/>
          <p:cNvSpPr>
            <a:spLocks noGrp="1" noChangeArrowheads="1"/>
          </p:cNvSpPr>
          <p:nvPr>
            <p:ph type="body" idx="1"/>
          </p:nvPr>
        </p:nvSpPr>
        <p:spPr>
          <a:xfrm>
            <a:off x="457200" y="838200"/>
            <a:ext cx="8476488" cy="5638800"/>
          </a:xfrm>
        </p:spPr>
        <p:txBody>
          <a:bodyPr>
            <a:noAutofit/>
          </a:bodyPr>
          <a:lstStyle/>
          <a:p>
            <a:r>
              <a:rPr lang="en-GB" sz="2000" dirty="0">
                <a:latin typeface="Times New Roman" pitchFamily="18" charset="0"/>
                <a:cs typeface="Times New Roman" pitchFamily="18" charset="0"/>
              </a:rPr>
              <a:t>Adjust quantity of life years saved to reflect a valuation of the quality of life</a:t>
            </a:r>
          </a:p>
          <a:p>
            <a:pPr lvl="1"/>
            <a:r>
              <a:rPr lang="en-GB" sz="2000" dirty="0">
                <a:latin typeface="Times New Roman" pitchFamily="18" charset="0"/>
                <a:cs typeface="Times New Roman" pitchFamily="18" charset="0"/>
              </a:rPr>
              <a:t>If healthy QALY = 1</a:t>
            </a:r>
          </a:p>
          <a:p>
            <a:pPr lvl="1"/>
            <a:r>
              <a:rPr lang="en-GB" sz="2000" dirty="0">
                <a:latin typeface="Times New Roman" pitchFamily="18" charset="0"/>
                <a:cs typeface="Times New Roman" pitchFamily="18" charset="0"/>
              </a:rPr>
              <a:t>If unhealthy QALY &lt; 1</a:t>
            </a:r>
          </a:p>
          <a:p>
            <a:pPr lvl="1"/>
            <a:r>
              <a:rPr lang="en-GB" sz="2000" dirty="0">
                <a:latin typeface="Times New Roman" pitchFamily="18" charset="0"/>
                <a:cs typeface="Times New Roman" pitchFamily="18" charset="0"/>
              </a:rPr>
              <a:t>QALY can be &lt;</a:t>
            </a:r>
            <a:r>
              <a:rPr lang="en-GB" sz="2000" dirty="0" smtClean="0">
                <a:latin typeface="Times New Roman" pitchFamily="18" charset="0"/>
                <a:cs typeface="Times New Roman" pitchFamily="18" charset="0"/>
              </a:rPr>
              <a:t>0</a:t>
            </a:r>
          </a:p>
          <a:p>
            <a:r>
              <a:rPr lang="en-GB" sz="2000" dirty="0" smtClean="0">
                <a:latin typeface="Times New Roman" pitchFamily="18" charset="0"/>
                <a:cs typeface="Times New Roman" pitchFamily="18" charset="0"/>
              </a:rPr>
              <a:t>Procedure</a:t>
            </a:r>
          </a:p>
          <a:p>
            <a:pPr lvl="1"/>
            <a:r>
              <a:rPr lang="en-GB" sz="2000" dirty="0" smtClean="0">
                <a:latin typeface="Times New Roman" pitchFamily="18" charset="0"/>
                <a:cs typeface="Times New Roman" pitchFamily="18" charset="0"/>
              </a:rPr>
              <a:t>Identify possible health states - cover all important/relevant dimensions of </a:t>
            </a:r>
            <a:r>
              <a:rPr lang="en-GB" sz="2000" dirty="0" err="1" smtClean="0">
                <a:latin typeface="Times New Roman" pitchFamily="18" charset="0"/>
                <a:cs typeface="Times New Roman" pitchFamily="18" charset="0"/>
              </a:rPr>
              <a:t>QoL</a:t>
            </a:r>
            <a:endParaRPr lang="en-GB" sz="2000" dirty="0" smtClean="0">
              <a:latin typeface="Times New Roman" pitchFamily="18" charset="0"/>
              <a:cs typeface="Times New Roman" pitchFamily="18" charset="0"/>
            </a:endParaRPr>
          </a:p>
          <a:p>
            <a:pPr lvl="1"/>
            <a:r>
              <a:rPr lang="en-GB" sz="2000" dirty="0" smtClean="0">
                <a:latin typeface="Times New Roman" pitchFamily="18" charset="0"/>
                <a:cs typeface="Times New Roman" pitchFamily="18" charset="0"/>
              </a:rPr>
              <a:t>Derive utility ‘weights’ for each state</a:t>
            </a:r>
          </a:p>
          <a:p>
            <a:pPr lvl="1"/>
            <a:r>
              <a:rPr lang="en-GB" sz="2000" dirty="0" smtClean="0">
                <a:latin typeface="Times New Roman" pitchFamily="18" charset="0"/>
                <a:cs typeface="Times New Roman" pitchFamily="18" charset="0"/>
              </a:rPr>
              <a:t>Multiply life years (spent in each state) by ‘weight’ for that state.</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Quality adjustment utility “weights” should </a:t>
            </a:r>
          </a:p>
          <a:p>
            <a:pPr lvl="1">
              <a:buNone/>
            </a:pPr>
            <a:r>
              <a:rPr lang="en-US" sz="2000" dirty="0" smtClean="0">
                <a:latin typeface="Times New Roman" pitchFamily="18" charset="0"/>
                <a:cs typeface="Times New Roman" pitchFamily="18" charset="0"/>
              </a:rPr>
              <a:t>(1) be preference-based</a:t>
            </a:r>
          </a:p>
          <a:p>
            <a:pPr lvl="1">
              <a:buNone/>
            </a:pPr>
            <a:r>
              <a:rPr lang="en-US" sz="2000" dirty="0" smtClean="0">
                <a:latin typeface="Times New Roman" pitchFamily="18" charset="0"/>
                <a:cs typeface="Times New Roman" pitchFamily="18" charset="0"/>
              </a:rPr>
              <a:t>(2) be interval-scaled </a:t>
            </a:r>
          </a:p>
          <a:p>
            <a:pPr lvl="1">
              <a:buNone/>
            </a:pPr>
            <a:r>
              <a:rPr lang="en-US" sz="2000" dirty="0" smtClean="0">
                <a:latin typeface="Times New Roman" pitchFamily="18" charset="0"/>
                <a:cs typeface="Times New Roman" pitchFamily="18" charset="0"/>
              </a:rPr>
              <a:t>(3) contain both perfect health and death on the same scale</a:t>
            </a:r>
            <a:endParaRPr lang="en-GB" sz="2000" dirty="0" smtClean="0">
              <a:latin typeface="Times New Roman" pitchFamily="18" charset="0"/>
              <a:cs typeface="Times New Roman" pitchFamily="18" charset="0"/>
            </a:endParaRPr>
          </a:p>
          <a:p>
            <a:pPr lvl="1"/>
            <a:endParaRPr lang="en-GB"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978" name="Rectangle 2"/>
          <p:cNvSpPr>
            <a:spLocks noGrp="1" noChangeArrowheads="1"/>
          </p:cNvSpPr>
          <p:nvPr>
            <p:ph type="title"/>
          </p:nvPr>
        </p:nvSpPr>
        <p:spPr>
          <a:xfrm>
            <a:off x="1219200" y="-30162"/>
            <a:ext cx="7498080" cy="868362"/>
          </a:xfrm>
        </p:spPr>
        <p:txBody>
          <a:bodyPr>
            <a:normAutofit/>
          </a:bodyPr>
          <a:lstStyle/>
          <a:p>
            <a:pPr algn="ctr"/>
            <a:r>
              <a:rPr lang="en-GB" sz="2800" b="1" dirty="0" smtClean="0">
                <a:latin typeface="Times New Roman" pitchFamily="18" charset="0"/>
                <a:cs typeface="Times New Roman" pitchFamily="18" charset="0"/>
              </a:rPr>
              <a:t>Techniques to ‘weight’ utility</a:t>
            </a:r>
            <a:endParaRPr lang="en-GB" sz="2800" b="1" dirty="0">
              <a:latin typeface="Times New Roman" pitchFamily="18" charset="0"/>
              <a:cs typeface="Times New Roman" pitchFamily="18" charset="0"/>
            </a:endParaRPr>
          </a:p>
        </p:txBody>
      </p:sp>
      <p:sp>
        <p:nvSpPr>
          <p:cNvPr id="1150979" name="Rectangle 3"/>
          <p:cNvSpPr>
            <a:spLocks noGrp="1" noChangeArrowheads="1"/>
          </p:cNvSpPr>
          <p:nvPr>
            <p:ph type="body" idx="1"/>
          </p:nvPr>
        </p:nvSpPr>
        <p:spPr>
          <a:xfrm>
            <a:off x="457200" y="838200"/>
            <a:ext cx="8476488" cy="5638800"/>
          </a:xfrm>
        </p:spPr>
        <p:txBody>
          <a:bodyPr>
            <a:noAutofit/>
          </a:bodyPr>
          <a:lstStyle/>
          <a:p>
            <a:r>
              <a:rPr lang="en-US" sz="2400" b="1" dirty="0" smtClean="0">
                <a:latin typeface="Times New Roman" pitchFamily="18" charset="0"/>
                <a:cs typeface="Times New Roman" pitchFamily="18" charset="0"/>
              </a:rPr>
              <a:t>Direct </a:t>
            </a:r>
            <a:r>
              <a:rPr lang="en-US" sz="2400" b="1" dirty="0" smtClean="0">
                <a:latin typeface="Times New Roman" pitchFamily="18" charset="0"/>
                <a:cs typeface="Times New Roman" pitchFamily="18" charset="0"/>
              </a:rPr>
              <a:t>methods </a:t>
            </a:r>
            <a:r>
              <a:rPr lang="en-US" sz="2400" b="1" dirty="0" smtClean="0">
                <a:latin typeface="Times New Roman" pitchFamily="18" charset="0"/>
                <a:cs typeface="Times New Roman" pitchFamily="18" charset="0"/>
              </a:rPr>
              <a:t>-</a:t>
            </a:r>
          </a:p>
          <a:p>
            <a:pPr lvl="1"/>
            <a:r>
              <a:rPr lang="en-US" sz="2400" dirty="0" smtClean="0">
                <a:latin typeface="Times New Roman" pitchFamily="18" charset="0"/>
                <a:cs typeface="Times New Roman" pitchFamily="18" charset="0"/>
              </a:rPr>
              <a:t>Measure </a:t>
            </a:r>
            <a:r>
              <a:rPr lang="en-US" sz="2400" dirty="0" smtClean="0">
                <a:latin typeface="Times New Roman" pitchFamily="18" charset="0"/>
                <a:cs typeface="Times New Roman" pitchFamily="18" charset="0"/>
              </a:rPr>
              <a:t>the preferences of individuals directly using general instruments like the visual analogue scale, the time trade-off method, and the standard gamble </a:t>
            </a:r>
            <a:r>
              <a:rPr lang="en-US" sz="2400" dirty="0" smtClean="0">
                <a:latin typeface="Times New Roman" pitchFamily="18" charset="0"/>
                <a:cs typeface="Times New Roman" pitchFamily="18" charset="0"/>
              </a:rPr>
              <a:t>technique</a:t>
            </a:r>
          </a:p>
          <a:p>
            <a:pPr lvl="1"/>
            <a:r>
              <a:rPr lang="en-US" sz="2400" dirty="0" smtClean="0">
                <a:latin typeface="Times New Roman" pitchFamily="18" charset="0"/>
                <a:cs typeface="Times New Roman" pitchFamily="18" charset="0"/>
              </a:rPr>
              <a:t>Widely applied</a:t>
            </a:r>
          </a:p>
          <a:p>
            <a:pPr lvl="1"/>
            <a:r>
              <a:rPr lang="en-US" sz="2400" dirty="0" smtClean="0">
                <a:latin typeface="Times New Roman" pitchFamily="18" charset="0"/>
                <a:cs typeface="Times New Roman" pitchFamily="18" charset="0"/>
              </a:rPr>
              <a:t>Costly &amp; time consuming</a:t>
            </a:r>
            <a:endParaRPr lang="en-US" sz="2400"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Indirect </a:t>
            </a:r>
            <a:r>
              <a:rPr lang="en-US" sz="2400" b="1" dirty="0" smtClean="0">
                <a:latin typeface="Times New Roman" pitchFamily="18" charset="0"/>
                <a:cs typeface="Times New Roman" pitchFamily="18" charset="0"/>
              </a:rPr>
              <a:t>methods</a:t>
            </a: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1"/>
            <a:r>
              <a:rPr lang="en-US" sz="2400" dirty="0" smtClean="0">
                <a:latin typeface="Times New Roman" pitchFamily="18" charset="0"/>
                <a:cs typeface="Times New Roman" pitchFamily="18" charset="0"/>
              </a:rPr>
              <a:t>Simpler </a:t>
            </a:r>
            <a:r>
              <a:rPr lang="en-US" sz="2400" dirty="0" smtClean="0">
                <a:latin typeface="Times New Roman" pitchFamily="18" charset="0"/>
                <a:cs typeface="Times New Roman" pitchFamily="18" charset="0"/>
              </a:rPr>
              <a:t>to use (though difficult to develop</a:t>
            </a:r>
            <a:r>
              <a:rPr lang="en-US" sz="2400" dirty="0" smtClean="0">
                <a:latin typeface="Times New Roman" pitchFamily="18" charset="0"/>
                <a:cs typeface="Times New Roman" pitchFamily="18" charset="0"/>
              </a:rPr>
              <a:t>)</a:t>
            </a:r>
          </a:p>
          <a:p>
            <a:pPr lvl="1"/>
            <a:r>
              <a:rPr lang="en-US" sz="2400" dirty="0" smtClean="0">
                <a:latin typeface="Times New Roman" pitchFamily="18" charset="0"/>
                <a:cs typeface="Times New Roman" pitchFamily="18" charset="0"/>
              </a:rPr>
              <a:t>Based </a:t>
            </a:r>
            <a:r>
              <a:rPr lang="en-US" sz="2400" dirty="0" smtClean="0">
                <a:latin typeface="Times New Roman" pitchFamily="18" charset="0"/>
                <a:cs typeface="Times New Roman" pitchFamily="18" charset="0"/>
              </a:rPr>
              <a:t>on multi-attribute health status classification systems</a:t>
            </a:r>
            <a:r>
              <a:rPr lang="en-US" sz="2400" dirty="0" smtClean="0">
                <a:latin typeface="Times New Roman" pitchFamily="18" charset="0"/>
                <a:cs typeface="Times New Roman" pitchFamily="18" charset="0"/>
              </a:rPr>
              <a:t>.(consist </a:t>
            </a:r>
            <a:r>
              <a:rPr lang="en-US" sz="2400" dirty="0" smtClean="0">
                <a:latin typeface="Times New Roman" pitchFamily="18" charset="0"/>
                <a:cs typeface="Times New Roman" pitchFamily="18" charset="0"/>
              </a:rPr>
              <a:t>of a set of attributes of health status (e.g., pain and discomfort, visual acuity, ambulation, cognitive function, etc.), and levels of function associated with each attribute from full function to impaired function (e.g. perfect vision — totally blind</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838200"/>
          </a:xfrm>
        </p:spPr>
        <p:txBody>
          <a:bodyPr>
            <a:normAutofit/>
          </a:bodyPr>
          <a:lstStyle/>
          <a:p>
            <a:pPr algn="ctr"/>
            <a:r>
              <a:rPr lang="en-US" sz="2800" b="1" dirty="0" smtClean="0">
                <a:solidFill>
                  <a:schemeClr val="tx2">
                    <a:lumMod val="60000"/>
                    <a:lumOff val="40000"/>
                  </a:schemeClr>
                </a:solidFill>
                <a:latin typeface="Times New Roman" pitchFamily="18" charset="0"/>
                <a:cs typeface="Times New Roman" pitchFamily="18" charset="0"/>
              </a:rPr>
              <a:t>Cost-Benefit Analysis</a:t>
            </a:r>
            <a:endParaRPr lang="en-US" sz="2800" b="1" dirty="0">
              <a:solidFill>
                <a:schemeClr val="tx2">
                  <a:lumMod val="60000"/>
                  <a:lumOff val="4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685800"/>
            <a:ext cx="8991600" cy="5867400"/>
          </a:xfrm>
        </p:spPr>
        <p:txBody>
          <a:bodyPr>
            <a:noAutofit/>
          </a:bodyPr>
          <a:lstStyle/>
          <a:p>
            <a:pPr marL="365760" lvl="2" indent="-283464">
              <a:spcBef>
                <a:spcPts val="600"/>
              </a:spcBef>
              <a:buClr>
                <a:schemeClr val="accent1"/>
              </a:buClr>
              <a:buSzPct val="80000"/>
              <a:buFont typeface="Wingdings 2"/>
              <a:buChar char=""/>
            </a:pPr>
            <a:endParaRPr lang="en-US" dirty="0" smtClean="0">
              <a:latin typeface="Times New Roman" pitchFamily="18" charset="0"/>
              <a:cs typeface="Times New Roman" pitchFamily="18" charset="0"/>
            </a:endParaRPr>
          </a:p>
          <a:p>
            <a:pPr marL="365760" lvl="2" indent="-283464">
              <a:spcBef>
                <a:spcPts val="600"/>
              </a:spcBef>
              <a:buClr>
                <a:schemeClr val="accent1"/>
              </a:buClr>
              <a:buSzPct val="80000"/>
              <a:buFont typeface="Wingdings 2"/>
              <a:buChar char=""/>
            </a:pPr>
            <a:r>
              <a:rPr lang="en-US" dirty="0" smtClean="0">
                <a:latin typeface="Times New Roman" pitchFamily="18" charset="0"/>
                <a:cs typeface="Times New Roman" pitchFamily="18" charset="0"/>
              </a:rPr>
              <a:t>It compares costs and benefits, both of which are quantified in common monetary units</a:t>
            </a:r>
          </a:p>
          <a:p>
            <a:r>
              <a:rPr lang="en-US" sz="2400" dirty="0" smtClean="0">
                <a:latin typeface="Times New Roman" pitchFamily="18" charset="0"/>
                <a:cs typeface="Times New Roman" pitchFamily="18" charset="0"/>
              </a:rPr>
              <a:t>Unique feature that can indicate explicitly whether benefits outweigh costs</a:t>
            </a:r>
          </a:p>
          <a:p>
            <a:pPr>
              <a:buNone/>
            </a:pPr>
            <a:r>
              <a:rPr lang="en-US" sz="2400" b="1" dirty="0" smtClean="0">
                <a:latin typeface="Times New Roman" pitchFamily="18" charset="0"/>
                <a:cs typeface="Times New Roman" pitchFamily="18" charset="0"/>
              </a:rPr>
              <a:t>    </a:t>
            </a:r>
          </a:p>
          <a:p>
            <a:pPr>
              <a:buNone/>
            </a:pPr>
            <a:r>
              <a:rPr lang="en-US" sz="2400" b="1" dirty="0" smtClean="0">
                <a:latin typeface="Times New Roman" pitchFamily="18" charset="0"/>
                <a:cs typeface="Times New Roman" pitchFamily="18" charset="0"/>
              </a:rPr>
              <a:t>Advantage: </a:t>
            </a:r>
            <a:r>
              <a:rPr lang="en-US" sz="2400" dirty="0" smtClean="0">
                <a:latin typeface="Times New Roman" pitchFamily="18" charset="0"/>
                <a:cs typeface="Times New Roman" pitchFamily="18" charset="0"/>
              </a:rPr>
              <a:t> </a:t>
            </a:r>
          </a:p>
          <a:p>
            <a:pPr lvl="1"/>
            <a:r>
              <a:rPr lang="en-US" sz="2400" dirty="0" smtClean="0">
                <a:latin typeface="Times New Roman" pitchFamily="18" charset="0"/>
                <a:cs typeface="Times New Roman" pitchFamily="18" charset="0"/>
              </a:rPr>
              <a:t>Can address </a:t>
            </a:r>
            <a:r>
              <a:rPr lang="en-US" sz="2400" dirty="0" err="1" smtClean="0">
                <a:latin typeface="Times New Roman" pitchFamily="18" charset="0"/>
                <a:cs typeface="Times New Roman" pitchFamily="18" charset="0"/>
              </a:rPr>
              <a:t>allocative</a:t>
            </a:r>
            <a:r>
              <a:rPr lang="en-US" sz="2400" dirty="0" smtClean="0">
                <a:latin typeface="Times New Roman" pitchFamily="18" charset="0"/>
                <a:cs typeface="Times New Roman" pitchFamily="18" charset="0"/>
              </a:rPr>
              <a:t> efficiency</a:t>
            </a:r>
          </a:p>
          <a:p>
            <a:pPr lvl="1"/>
            <a:r>
              <a:rPr lang="en-US" sz="2400" dirty="0" smtClean="0">
                <a:latin typeface="Times New Roman" pitchFamily="18" charset="0"/>
                <a:cs typeface="Times New Roman" pitchFamily="18" charset="0"/>
              </a:rPr>
              <a:t>Can compare </a:t>
            </a:r>
            <a:r>
              <a:rPr lang="en-US" sz="2400" dirty="0" err="1" smtClean="0">
                <a:latin typeface="Times New Roman" pitchFamily="18" charset="0"/>
                <a:cs typeface="Times New Roman" pitchFamily="18" charset="0"/>
              </a:rPr>
              <a:t>disaperate</a:t>
            </a:r>
            <a:r>
              <a:rPr lang="en-US" sz="2400" dirty="0" smtClean="0">
                <a:latin typeface="Times New Roman" pitchFamily="18" charset="0"/>
                <a:cs typeface="Times New Roman" pitchFamily="18" charset="0"/>
              </a:rPr>
              <a:t> technologies</a:t>
            </a:r>
          </a:p>
          <a:p>
            <a:pPr>
              <a:buNone/>
            </a:pPr>
            <a:r>
              <a:rPr lang="en-US" sz="2400" b="1" dirty="0" smtClean="0">
                <a:latin typeface="Times New Roman" pitchFamily="18" charset="0"/>
                <a:cs typeface="Times New Roman" pitchFamily="18" charset="0"/>
              </a:rPr>
              <a:t>    </a:t>
            </a:r>
          </a:p>
          <a:p>
            <a:pPr>
              <a:buNone/>
            </a:pPr>
            <a:endParaRPr lang="en-US" sz="2400" b="1"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Disadvantage</a:t>
            </a:r>
            <a:r>
              <a:rPr lang="en-US" sz="2400" b="1" dirty="0" smtClean="0">
                <a:latin typeface="Times New Roman" pitchFamily="18" charset="0"/>
                <a:cs typeface="Times New Roman" pitchFamily="18" charset="0"/>
              </a:rPr>
              <a:t>: </a:t>
            </a:r>
            <a:endParaRPr lang="en-US" sz="2400" b="1" dirty="0" smtClean="0">
              <a:latin typeface="Times New Roman" pitchFamily="18" charset="0"/>
              <a:cs typeface="Times New Roman" pitchFamily="18" charset="0"/>
            </a:endParaRPr>
          </a:p>
          <a:p>
            <a:pPr lvl="1"/>
            <a:r>
              <a:rPr lang="en-US" sz="2400" dirty="0" smtClean="0">
                <a:latin typeface="Times New Roman" pitchFamily="18" charset="0"/>
                <a:cs typeface="Times New Roman" pitchFamily="18" charset="0"/>
              </a:rPr>
              <a:t>Difficult </a:t>
            </a:r>
            <a:r>
              <a:rPr lang="en-US" sz="2400" dirty="0" smtClean="0">
                <a:latin typeface="Times New Roman" pitchFamily="18" charset="0"/>
                <a:cs typeface="Times New Roman" pitchFamily="18" charset="0"/>
              </a:rPr>
              <a:t>to assign monetary value to </a:t>
            </a:r>
            <a:r>
              <a:rPr lang="en-US" sz="2400" dirty="0" smtClean="0">
                <a:latin typeface="Times New Roman" pitchFamily="18" charset="0"/>
                <a:cs typeface="Times New Roman" pitchFamily="18" charset="0"/>
              </a:rPr>
              <a:t>outcomes</a:t>
            </a:r>
          </a:p>
          <a:p>
            <a:pPr>
              <a:buNone/>
            </a:pP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endParaRPr lang="en-US" sz="2400" b="1"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838200"/>
          </a:xfrm>
        </p:spPr>
        <p:txBody>
          <a:bodyPr>
            <a:normAutofit/>
          </a:bodyPr>
          <a:lstStyle/>
          <a:p>
            <a:pPr algn="ctr"/>
            <a:r>
              <a:rPr lang="en-US" sz="2800" b="1" dirty="0" smtClean="0">
                <a:solidFill>
                  <a:schemeClr val="tx2">
                    <a:lumMod val="60000"/>
                    <a:lumOff val="40000"/>
                  </a:schemeClr>
                </a:solidFill>
                <a:latin typeface="Times New Roman" pitchFamily="18" charset="0"/>
                <a:cs typeface="Times New Roman" pitchFamily="18" charset="0"/>
              </a:rPr>
              <a:t>Cost-Benefit </a:t>
            </a:r>
            <a:r>
              <a:rPr lang="en-US" sz="2800" b="1" dirty="0" smtClean="0">
                <a:solidFill>
                  <a:schemeClr val="tx2">
                    <a:lumMod val="60000"/>
                    <a:lumOff val="40000"/>
                  </a:schemeClr>
                </a:solidFill>
                <a:latin typeface="Times New Roman" pitchFamily="18" charset="0"/>
                <a:cs typeface="Times New Roman" pitchFamily="18" charset="0"/>
              </a:rPr>
              <a:t>Analysis cont…</a:t>
            </a:r>
            <a:endParaRPr lang="en-US" sz="2800" b="1" dirty="0">
              <a:solidFill>
                <a:schemeClr val="tx2">
                  <a:lumMod val="60000"/>
                  <a:lumOff val="4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685800"/>
            <a:ext cx="8991600" cy="5867400"/>
          </a:xfrm>
        </p:spPr>
        <p:txBody>
          <a:bodyPr>
            <a:noAutofit/>
          </a:bodyPr>
          <a:lstStyle/>
          <a:p>
            <a:pPr>
              <a:buNone/>
            </a:pPr>
            <a:r>
              <a:rPr lang="en-US" sz="2400" b="1" dirty="0" smtClean="0">
                <a:latin typeface="Times New Roman" pitchFamily="18" charset="0"/>
                <a:cs typeface="Times New Roman" pitchFamily="18" charset="0"/>
              </a:rPr>
              <a:t>    </a:t>
            </a:r>
          </a:p>
          <a:p>
            <a:pPr>
              <a:buNone/>
            </a:pPr>
            <a:r>
              <a:rPr lang="en-US" sz="2400" b="1" dirty="0" smtClean="0">
                <a:latin typeface="Times New Roman" pitchFamily="18" charset="0"/>
                <a:cs typeface="Times New Roman" pitchFamily="18" charset="0"/>
              </a:rPr>
              <a:t>Two </a:t>
            </a:r>
            <a:r>
              <a:rPr lang="en-US" sz="2400" b="1" dirty="0" smtClean="0">
                <a:latin typeface="Times New Roman" pitchFamily="18" charset="0"/>
                <a:cs typeface="Times New Roman" pitchFamily="18" charset="0"/>
              </a:rPr>
              <a:t>approaches:</a:t>
            </a:r>
          </a:p>
          <a:p>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Cost- </a:t>
            </a:r>
            <a:r>
              <a:rPr lang="en-US" sz="2400" b="1" dirty="0" smtClean="0">
                <a:latin typeface="Times New Roman" pitchFamily="18" charset="0"/>
                <a:cs typeface="Times New Roman" pitchFamily="18" charset="0"/>
              </a:rPr>
              <a:t>Benefit Ratio: (Ratio Approach)</a:t>
            </a:r>
          </a:p>
          <a:p>
            <a:pPr>
              <a:buNone/>
            </a:pPr>
            <a:r>
              <a:rPr lang="en-US" sz="2400" dirty="0" smtClean="0">
                <a:latin typeface="Times New Roman" pitchFamily="18" charset="0"/>
                <a:cs typeface="Times New Roman" pitchFamily="18" charset="0"/>
              </a:rPr>
              <a:t>CB Ratio = ($ Cost </a:t>
            </a:r>
            <a:r>
              <a:rPr lang="en-US" sz="2400" baseline="-25000" dirty="0" err="1" smtClean="0">
                <a:latin typeface="Times New Roman" pitchFamily="18" charset="0"/>
                <a:cs typeface="Times New Roman" pitchFamily="18" charset="0"/>
              </a:rPr>
              <a:t>Int</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Cost </a:t>
            </a:r>
            <a:r>
              <a:rPr lang="en-US" sz="2400" baseline="-25000" dirty="0" smtClean="0">
                <a:latin typeface="Times New Roman" pitchFamily="18" charset="0"/>
                <a:cs typeface="Times New Roman" pitchFamily="18" charset="0"/>
              </a:rPr>
              <a:t>Comp</a:t>
            </a:r>
            <a:r>
              <a:rPr lang="en-US" sz="2400" dirty="0" smtClean="0">
                <a:latin typeface="Times New Roman" pitchFamily="18" charset="0"/>
                <a:cs typeface="Times New Roman" pitchFamily="18" charset="0"/>
              </a:rPr>
              <a:t>) / ($ Benefit </a:t>
            </a:r>
            <a:r>
              <a:rPr lang="en-US" sz="2400" baseline="-25000" dirty="0" err="1" smtClean="0">
                <a:latin typeface="Times New Roman" pitchFamily="18" charset="0"/>
                <a:cs typeface="Times New Roman" pitchFamily="18" charset="0"/>
              </a:rPr>
              <a:t>Int</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Benefit </a:t>
            </a:r>
            <a:r>
              <a:rPr lang="en-US" sz="2400" baseline="-25000" dirty="0" smtClean="0">
                <a:latin typeface="Times New Roman" pitchFamily="18" charset="0"/>
                <a:cs typeface="Times New Roman" pitchFamily="18" charset="0"/>
              </a:rPr>
              <a:t>Comp</a:t>
            </a:r>
            <a:r>
              <a:rPr lang="en-US" sz="2400" dirty="0" smtClean="0">
                <a:latin typeface="Times New Roman" pitchFamily="18" charset="0"/>
                <a:cs typeface="Times New Roman" pitchFamily="18" charset="0"/>
              </a:rPr>
              <a:t>)</a:t>
            </a:r>
          </a:p>
          <a:p>
            <a:pPr>
              <a:buNone/>
            </a:pPr>
            <a:r>
              <a:rPr lang="en-US" sz="2400" dirty="0" smtClean="0">
                <a:latin typeface="Times New Roman" pitchFamily="18" charset="0"/>
                <a:cs typeface="Times New Roman" pitchFamily="18" charset="0"/>
              </a:rPr>
              <a:t>     For example: “Cost Benefit ratio of 1.5”</a:t>
            </a:r>
          </a:p>
          <a:p>
            <a:endParaRPr lang="en-US" sz="2400" b="1" dirty="0" smtClean="0">
              <a:latin typeface="Times New Roman" pitchFamily="18" charset="0"/>
              <a:cs typeface="Times New Roman" pitchFamily="18" charset="0"/>
            </a:endParaRPr>
          </a:p>
          <a:p>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Cost- Benefit Ratio: (Net Benefit Approach)</a:t>
            </a:r>
          </a:p>
          <a:p>
            <a:pPr>
              <a:buNone/>
            </a:pPr>
            <a:r>
              <a:rPr lang="en-US" sz="2400" dirty="0" smtClean="0">
                <a:latin typeface="Times New Roman" pitchFamily="18" charset="0"/>
                <a:cs typeface="Times New Roman" pitchFamily="18" charset="0"/>
              </a:rPr>
              <a:t> CB Ratio = ($ Cost </a:t>
            </a:r>
            <a:r>
              <a:rPr lang="en-US" sz="2400" baseline="-25000" dirty="0" err="1" smtClean="0">
                <a:latin typeface="Times New Roman" pitchFamily="18" charset="0"/>
                <a:cs typeface="Times New Roman" pitchFamily="18" charset="0"/>
              </a:rPr>
              <a:t>Int</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Cost </a:t>
            </a:r>
            <a:r>
              <a:rPr lang="en-US" sz="2400" baseline="-25000" dirty="0" smtClean="0">
                <a:latin typeface="Times New Roman" pitchFamily="18" charset="0"/>
                <a:cs typeface="Times New Roman" pitchFamily="18" charset="0"/>
              </a:rPr>
              <a:t>Comp</a:t>
            </a:r>
            <a:r>
              <a:rPr lang="en-US" sz="2400" dirty="0" smtClean="0">
                <a:latin typeface="Times New Roman" pitchFamily="18" charset="0"/>
                <a:cs typeface="Times New Roman" pitchFamily="18" charset="0"/>
              </a:rPr>
              <a:t>) - ($ Effect </a:t>
            </a:r>
            <a:r>
              <a:rPr lang="en-US" sz="2400" baseline="-25000" dirty="0" err="1" smtClean="0">
                <a:latin typeface="Times New Roman" pitchFamily="18" charset="0"/>
                <a:cs typeface="Times New Roman" pitchFamily="18" charset="0"/>
              </a:rPr>
              <a:t>Int</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Effect </a:t>
            </a:r>
            <a:r>
              <a:rPr lang="en-US" sz="2400" baseline="-25000" dirty="0" smtClean="0">
                <a:latin typeface="Times New Roman" pitchFamily="18" charset="0"/>
                <a:cs typeface="Times New Roman" pitchFamily="18" charset="0"/>
              </a:rPr>
              <a:t>Comp</a:t>
            </a:r>
            <a:r>
              <a:rPr lang="en-US" sz="2400" dirty="0" smtClean="0">
                <a:latin typeface="Times New Roman" pitchFamily="18" charset="0"/>
                <a:cs typeface="Times New Roman" pitchFamily="18" charset="0"/>
              </a:rPr>
              <a:t>)</a:t>
            </a:r>
          </a:p>
          <a:p>
            <a:pPr>
              <a:buNone/>
            </a:pPr>
            <a:r>
              <a:rPr lang="en-US" sz="2400" dirty="0" smtClean="0">
                <a:latin typeface="Times New Roman" pitchFamily="18" charset="0"/>
                <a:cs typeface="Times New Roman" pitchFamily="18" charset="0"/>
              </a:rPr>
              <a:t>     For example: “Net cost of $15,00” </a:t>
            </a:r>
          </a:p>
          <a:p>
            <a:pPr>
              <a:buNone/>
            </a:pPr>
            <a:endParaRPr lang="en-US" sz="24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3506" name="Rectangle 2"/>
          <p:cNvSpPr>
            <a:spLocks noGrp="1" noChangeArrowheads="1"/>
          </p:cNvSpPr>
          <p:nvPr>
            <p:ph type="title"/>
          </p:nvPr>
        </p:nvSpPr>
        <p:spPr>
          <a:xfrm>
            <a:off x="1066800" y="-152400"/>
            <a:ext cx="7498080" cy="1143000"/>
          </a:xfrm>
        </p:spPr>
        <p:txBody>
          <a:bodyPr>
            <a:normAutofit/>
          </a:bodyPr>
          <a:lstStyle/>
          <a:p>
            <a:pPr algn="ctr"/>
            <a:r>
              <a:rPr lang="en-GB" sz="2800" b="1" dirty="0">
                <a:latin typeface="Times New Roman" pitchFamily="18" charset="0"/>
                <a:cs typeface="Times New Roman" pitchFamily="18" charset="0"/>
              </a:rPr>
              <a:t>Monetary Valuation </a:t>
            </a:r>
          </a:p>
        </p:txBody>
      </p:sp>
      <p:sp>
        <p:nvSpPr>
          <p:cNvPr id="1173507" name="Rectangle 3"/>
          <p:cNvSpPr>
            <a:spLocks noGrp="1" noChangeArrowheads="1"/>
          </p:cNvSpPr>
          <p:nvPr>
            <p:ph type="body" idx="1"/>
          </p:nvPr>
        </p:nvSpPr>
        <p:spPr>
          <a:xfrm>
            <a:off x="685801" y="990600"/>
            <a:ext cx="7951787" cy="5638800"/>
          </a:xfrm>
        </p:spPr>
        <p:txBody>
          <a:bodyPr>
            <a:noAutofit/>
          </a:bodyPr>
          <a:lstStyle/>
          <a:p>
            <a:r>
              <a:rPr lang="en-GB"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Earlier “Human Capital’</a:t>
            </a:r>
            <a:r>
              <a:rPr lang="en-US" sz="2400" dirty="0" smtClean="0">
                <a:latin typeface="Times New Roman" pitchFamily="18" charset="0"/>
                <a:cs typeface="Times New Roman" pitchFamily="18" charset="0"/>
              </a:rPr>
              <a:t> method were </a:t>
            </a:r>
            <a:r>
              <a:rPr lang="en-US" sz="2400" dirty="0" smtClean="0">
                <a:latin typeface="Times New Roman" pitchFamily="18" charset="0"/>
                <a:cs typeface="Times New Roman" pitchFamily="18" charset="0"/>
              </a:rPr>
              <a:t>used</a:t>
            </a:r>
          </a:p>
          <a:p>
            <a:endParaRPr lang="en-GB" sz="2400" dirty="0" smtClean="0">
              <a:latin typeface="Times New Roman" pitchFamily="18" charset="0"/>
              <a:cs typeface="Times New Roman" pitchFamily="18" charset="0"/>
            </a:endParaRPr>
          </a:p>
          <a:p>
            <a:pPr>
              <a:buNone/>
            </a:pPr>
            <a:r>
              <a:rPr lang="en-GB" sz="2400" b="1" dirty="0" smtClean="0">
                <a:latin typeface="Times New Roman" pitchFamily="18" charset="0"/>
                <a:cs typeface="Times New Roman" pitchFamily="18" charset="0"/>
              </a:rPr>
              <a:t>Willingness To Pay Method</a:t>
            </a:r>
          </a:p>
          <a:p>
            <a:r>
              <a:rPr lang="en-GB" sz="2400" dirty="0" smtClean="0">
                <a:latin typeface="Times New Roman" pitchFamily="18" charset="0"/>
                <a:cs typeface="Times New Roman" pitchFamily="18" charset="0"/>
              </a:rPr>
              <a:t> Done by </a:t>
            </a:r>
            <a:r>
              <a:rPr lang="en-US" sz="2400" dirty="0" smtClean="0">
                <a:latin typeface="Times New Roman" pitchFamily="18" charset="0"/>
                <a:cs typeface="Times New Roman" pitchFamily="18" charset="0"/>
              </a:rPr>
              <a:t>Contingency </a:t>
            </a:r>
            <a:r>
              <a:rPr lang="en-US" sz="2400" dirty="0" smtClean="0">
                <a:latin typeface="Times New Roman" pitchFamily="18" charset="0"/>
                <a:cs typeface="Times New Roman" pitchFamily="18" charset="0"/>
              </a:rPr>
              <a:t>valuation method</a:t>
            </a:r>
            <a:endParaRPr lang="en-GB" sz="2400" dirty="0" smtClean="0">
              <a:latin typeface="Times New Roman" pitchFamily="18" charset="0"/>
              <a:cs typeface="Times New Roman" pitchFamily="18" charset="0"/>
            </a:endParaRPr>
          </a:p>
          <a:p>
            <a:r>
              <a:rPr lang="en-GB" sz="2400" dirty="0" smtClean="0">
                <a:latin typeface="Times New Roman" pitchFamily="18" charset="0"/>
                <a:cs typeface="Times New Roman" pitchFamily="18" charset="0"/>
              </a:rPr>
              <a:t>Assess </a:t>
            </a:r>
            <a:r>
              <a:rPr lang="en-GB" sz="2400" dirty="0" smtClean="0">
                <a:latin typeface="Times New Roman" pitchFamily="18" charset="0"/>
                <a:cs typeface="Times New Roman" pitchFamily="18" charset="0"/>
              </a:rPr>
              <a:t>individual ‘willingness-to-pay’ for (the benefits of) a good through either:</a:t>
            </a:r>
          </a:p>
          <a:p>
            <a:pPr>
              <a:buNone/>
            </a:pPr>
            <a:r>
              <a:rPr lang="en-GB" sz="2400" dirty="0" smtClean="0">
                <a:latin typeface="Times New Roman" pitchFamily="18" charset="0"/>
                <a:cs typeface="Times New Roman" pitchFamily="18" charset="0"/>
              </a:rPr>
              <a:t>1. Observed </a:t>
            </a:r>
            <a:r>
              <a:rPr lang="en-GB" sz="2400" dirty="0" smtClean="0">
                <a:latin typeface="Times New Roman" pitchFamily="18" charset="0"/>
                <a:cs typeface="Times New Roman" pitchFamily="18" charset="0"/>
              </a:rPr>
              <a:t>wealth-risk trade-off (revealed preference)</a:t>
            </a:r>
          </a:p>
          <a:p>
            <a:pPr lvl="1"/>
            <a:r>
              <a:rPr lang="en-GB" sz="2400" dirty="0" smtClean="0">
                <a:latin typeface="Times New Roman" pitchFamily="18" charset="0"/>
                <a:cs typeface="Times New Roman" pitchFamily="18" charset="0"/>
              </a:rPr>
              <a:t>Advantage – ‘real’ preferences/values</a:t>
            </a:r>
          </a:p>
          <a:p>
            <a:pPr lvl="1"/>
            <a:r>
              <a:rPr lang="en-GB" sz="2400" dirty="0" smtClean="0">
                <a:latin typeface="Times New Roman" pitchFamily="18" charset="0"/>
                <a:cs typeface="Times New Roman" pitchFamily="18" charset="0"/>
              </a:rPr>
              <a:t>Disadvantage – difficult control for confounders</a:t>
            </a:r>
          </a:p>
          <a:p>
            <a:pPr>
              <a:buNone/>
            </a:pPr>
            <a:r>
              <a:rPr lang="en-GB" sz="2400" dirty="0" smtClean="0">
                <a:latin typeface="Times New Roman" pitchFamily="18" charset="0"/>
                <a:cs typeface="Times New Roman" pitchFamily="18" charset="0"/>
              </a:rPr>
              <a:t>2. Direct </a:t>
            </a:r>
            <a:r>
              <a:rPr lang="en-GB" sz="2400" dirty="0" smtClean="0">
                <a:latin typeface="Times New Roman" pitchFamily="18" charset="0"/>
                <a:cs typeface="Times New Roman" pitchFamily="18" charset="0"/>
              </a:rPr>
              <a:t>survey (stated preference)</a:t>
            </a:r>
          </a:p>
          <a:p>
            <a:pPr lvl="1"/>
            <a:r>
              <a:rPr lang="en-GB" sz="2400" dirty="0" smtClean="0">
                <a:latin typeface="Times New Roman" pitchFamily="18" charset="0"/>
                <a:cs typeface="Times New Roman" pitchFamily="18" charset="0"/>
              </a:rPr>
              <a:t>Advantage – direct valuation of good</a:t>
            </a:r>
          </a:p>
          <a:p>
            <a:pPr lvl="1"/>
            <a:r>
              <a:rPr lang="en-GB" sz="2400" dirty="0" smtClean="0">
                <a:latin typeface="Times New Roman" pitchFamily="18" charset="0"/>
                <a:cs typeface="Times New Roman" pitchFamily="18" charset="0"/>
              </a:rPr>
              <a:t>Disadvantage – hypothetical/survey problems</a:t>
            </a:r>
          </a:p>
          <a:p>
            <a:r>
              <a:rPr lang="en-GB" sz="2400" dirty="0" smtClean="0">
                <a:latin typeface="Times New Roman" pitchFamily="18" charset="0"/>
                <a:cs typeface="Times New Roman" pitchFamily="18" charset="0"/>
              </a:rPr>
              <a:t>Vast majority of CBA use direct </a:t>
            </a:r>
            <a:r>
              <a:rPr lang="en-GB" sz="2400" dirty="0" smtClean="0">
                <a:latin typeface="Times New Roman" pitchFamily="18" charset="0"/>
                <a:cs typeface="Times New Roman" pitchFamily="18" charset="0"/>
              </a:rPr>
              <a:t>survey</a:t>
            </a:r>
            <a:endParaRPr lang="en-US" sz="2400" dirty="0" smtClean="0">
              <a:latin typeface="Times New Roman" pitchFamily="18" charset="0"/>
              <a:cs typeface="Times New Roman" pitchFamily="18" charset="0"/>
            </a:endParaRPr>
          </a:p>
          <a:p>
            <a:endParaRPr lang="en-GB" sz="24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685800"/>
          </a:xfrm>
        </p:spPr>
        <p:txBody>
          <a:bodyPr>
            <a:normAutofit/>
          </a:bodyPr>
          <a:lstStyle/>
          <a:p>
            <a:pPr algn="ctr"/>
            <a:r>
              <a:rPr lang="en-US" sz="2800" b="1" dirty="0" smtClean="0">
                <a:solidFill>
                  <a:schemeClr val="tx2">
                    <a:lumMod val="60000"/>
                    <a:lumOff val="40000"/>
                  </a:schemeClr>
                </a:solidFill>
                <a:latin typeface="Times New Roman" pitchFamily="18" charset="0"/>
                <a:cs typeface="Times New Roman" pitchFamily="18" charset="0"/>
              </a:rPr>
              <a:t>Cost of Illness Analysis</a:t>
            </a:r>
            <a:endParaRPr lang="en-US" sz="2800" b="1" dirty="0">
              <a:solidFill>
                <a:schemeClr val="tx2">
                  <a:lumMod val="60000"/>
                  <a:lumOff val="4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914400"/>
            <a:ext cx="8915400" cy="6172200"/>
          </a:xfrm>
        </p:spPr>
        <p:txBody>
          <a:bodyPr>
            <a:noAutofit/>
          </a:bodyPr>
          <a:lstStyle/>
          <a:p>
            <a:pPr marL="365760" lvl="2" indent="-283464">
              <a:spcBef>
                <a:spcPts val="600"/>
              </a:spcBef>
              <a:buClr>
                <a:schemeClr val="accent1"/>
              </a:buClr>
              <a:buSzPct val="80000"/>
              <a:buFont typeface="Wingdings 2"/>
              <a:buChar char=""/>
            </a:pPr>
            <a:r>
              <a:rPr lang="en-US" sz="2200" dirty="0" smtClean="0">
                <a:latin typeface="Times New Roman" pitchFamily="18" charset="0"/>
                <a:cs typeface="Times New Roman" pitchFamily="18" charset="0"/>
              </a:rPr>
              <a:t>A determination of the economic impact of an illness or condition . </a:t>
            </a:r>
          </a:p>
          <a:p>
            <a:pPr>
              <a:buNone/>
            </a:pP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Cost of Illness includes: </a:t>
            </a:r>
          </a:p>
          <a:p>
            <a:r>
              <a:rPr lang="en-US" sz="2200" dirty="0" smtClean="0">
                <a:latin typeface="Times New Roman" pitchFamily="18" charset="0"/>
                <a:cs typeface="Times New Roman" pitchFamily="18" charset="0"/>
              </a:rPr>
              <a:t>Medical care for prevention,  treatment &amp; Social services for rehabilitation</a:t>
            </a:r>
          </a:p>
          <a:p>
            <a:r>
              <a:rPr lang="en-US" sz="2200" dirty="0" smtClean="0">
                <a:latin typeface="Times New Roman" pitchFamily="18" charset="0"/>
                <a:cs typeface="Times New Roman" pitchFamily="18" charset="0"/>
              </a:rPr>
              <a:t>Productivity loss</a:t>
            </a:r>
          </a:p>
          <a:p>
            <a:endParaRPr lang="en-US" sz="2200" b="1" i="1" dirty="0" smtClean="0">
              <a:latin typeface="Times New Roman" pitchFamily="18" charset="0"/>
              <a:cs typeface="Times New Roman" pitchFamily="18" charset="0"/>
            </a:endParaRPr>
          </a:p>
          <a:p>
            <a:pPr>
              <a:buNone/>
            </a:pPr>
            <a:r>
              <a:rPr lang="en-US" sz="2200" b="1" i="1" dirty="0" smtClean="0">
                <a:latin typeface="Times New Roman" pitchFamily="18" charset="0"/>
                <a:cs typeface="Times New Roman" pitchFamily="18" charset="0"/>
              </a:rPr>
              <a:t>  Examples</a:t>
            </a:r>
          </a:p>
          <a:p>
            <a:pPr lvl="1">
              <a:buFont typeface="Courier New" pitchFamily="49" charset="0"/>
              <a:buChar char="o"/>
            </a:pPr>
            <a:r>
              <a:rPr lang="en-US" sz="2200" dirty="0" smtClean="0">
                <a:latin typeface="Times New Roman" pitchFamily="18" charset="0"/>
                <a:cs typeface="Times New Roman" pitchFamily="18" charset="0"/>
              </a:rPr>
              <a:t>What does cancer cost the India?</a:t>
            </a:r>
          </a:p>
          <a:p>
            <a:pPr lvl="1">
              <a:buFont typeface="Courier New" pitchFamily="49" charset="0"/>
              <a:buChar char="o"/>
            </a:pPr>
            <a:r>
              <a:rPr lang="en-US" sz="2200" dirty="0" smtClean="0">
                <a:latin typeface="Times New Roman" pitchFamily="18" charset="0"/>
                <a:cs typeface="Times New Roman" pitchFamily="18" charset="0"/>
              </a:rPr>
              <a:t>What does blindness cost the world?</a:t>
            </a:r>
          </a:p>
          <a:p>
            <a:endParaRPr lang="en-US" sz="2200"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Just because something has the highest cost of illness does not imply that it necessarily should have the most resources directed toward research or cure</a:t>
            </a:r>
          </a:p>
          <a:p>
            <a:r>
              <a:rPr lang="en-US" sz="2200" i="1" dirty="0" smtClean="0">
                <a:latin typeface="Times New Roman" pitchFamily="18" charset="0"/>
                <a:cs typeface="Times New Roman" pitchFamily="18" charset="0"/>
              </a:rPr>
              <a:t>Depends on how much it will cost to do something about it</a:t>
            </a:r>
          </a:p>
          <a:p>
            <a:pPr>
              <a:buNone/>
            </a:pPr>
            <a:endParaRPr lang="en-US" sz="22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914400"/>
          </a:xfrm>
        </p:spPr>
        <p:txBody>
          <a:bodyPr>
            <a:normAutofit/>
          </a:bodyPr>
          <a:lstStyle/>
          <a:p>
            <a:pPr algn="ctr"/>
            <a:r>
              <a:rPr lang="en-US" sz="2800" b="1" dirty="0" smtClean="0">
                <a:solidFill>
                  <a:schemeClr val="tx2">
                    <a:lumMod val="60000"/>
                    <a:lumOff val="40000"/>
                  </a:schemeClr>
                </a:solidFill>
                <a:latin typeface="Times New Roman" pitchFamily="18" charset="0"/>
                <a:cs typeface="Times New Roman" pitchFamily="18" charset="0"/>
              </a:rPr>
              <a:t>Some Questions ???</a:t>
            </a:r>
            <a:endParaRPr lang="en-US" sz="2800" b="1" dirty="0">
              <a:solidFill>
                <a:schemeClr val="tx2">
                  <a:lumMod val="60000"/>
                  <a:lumOff val="4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0" y="2362200"/>
            <a:ext cx="8933688" cy="914400"/>
          </a:xfrm>
          <a:noFill/>
        </p:spPr>
        <p:txBody>
          <a:bodyPr>
            <a:normAutofit/>
          </a:bodyPr>
          <a:lstStyle/>
          <a:p>
            <a:pPr lvl="0" algn="ctr">
              <a:buNone/>
            </a:pPr>
            <a:r>
              <a:rPr lang="en-US" sz="2400" b="1" dirty="0" smtClean="0">
                <a:latin typeface="Times New Roman" pitchFamily="18" charset="0"/>
                <a:cs typeface="Times New Roman" pitchFamily="18" charset="0"/>
              </a:rPr>
              <a:t>What is the average cost of providing a service?</a:t>
            </a:r>
          </a:p>
        </p:txBody>
      </p:sp>
      <p:sp>
        <p:nvSpPr>
          <p:cNvPr id="4" name="Flowchart: Alternate Process 3"/>
          <p:cNvSpPr/>
          <p:nvPr/>
        </p:nvSpPr>
        <p:spPr>
          <a:xfrm>
            <a:off x="2514600" y="4876800"/>
            <a:ext cx="1447800" cy="841248"/>
          </a:xfrm>
          <a:prstGeom prst="flowChartAlternateProcess">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Times New Roman" pitchFamily="18" charset="0"/>
                <a:cs typeface="Times New Roman" pitchFamily="18" charset="0"/>
              </a:rPr>
              <a:t>Input category</a:t>
            </a:r>
            <a:endParaRPr lang="en-US" b="1" dirty="0">
              <a:solidFill>
                <a:schemeClr val="tx1"/>
              </a:solidFill>
            </a:endParaRPr>
          </a:p>
        </p:txBody>
      </p:sp>
      <p:sp>
        <p:nvSpPr>
          <p:cNvPr id="5" name="Flowchart: Alternate Process 4"/>
          <p:cNvSpPr/>
          <p:nvPr/>
        </p:nvSpPr>
        <p:spPr>
          <a:xfrm>
            <a:off x="6096000" y="4724400"/>
            <a:ext cx="1447800" cy="841248"/>
          </a:xfrm>
          <a:prstGeom prst="flowChartAlternateProcess">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Times New Roman" pitchFamily="18" charset="0"/>
                <a:cs typeface="Times New Roman" pitchFamily="18" charset="0"/>
              </a:rPr>
              <a:t>Service type or activity</a:t>
            </a:r>
            <a:endParaRPr lang="en-US" b="1" dirty="0">
              <a:solidFill>
                <a:schemeClr val="tx1"/>
              </a:solidFill>
            </a:endParaRPr>
          </a:p>
        </p:txBody>
      </p:sp>
      <p:sp>
        <p:nvSpPr>
          <p:cNvPr id="6" name="Flowchart: Alternate Process 5"/>
          <p:cNvSpPr/>
          <p:nvPr/>
        </p:nvSpPr>
        <p:spPr>
          <a:xfrm>
            <a:off x="4419600" y="4800600"/>
            <a:ext cx="1447800" cy="841248"/>
          </a:xfrm>
          <a:prstGeom prst="flowChartAlternateProcess">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Times New Roman" pitchFamily="18" charset="0"/>
                <a:cs typeface="Times New Roman" pitchFamily="18" charset="0"/>
              </a:rPr>
              <a:t>Facility or location</a:t>
            </a:r>
            <a:endParaRPr lang="en-US" b="1" dirty="0">
              <a:solidFill>
                <a:schemeClr val="tx1"/>
              </a:solidFill>
            </a:endParaRPr>
          </a:p>
        </p:txBody>
      </p:sp>
      <p:sp>
        <p:nvSpPr>
          <p:cNvPr id="7" name="Cloud Callout 6"/>
          <p:cNvSpPr/>
          <p:nvPr/>
        </p:nvSpPr>
        <p:spPr>
          <a:xfrm>
            <a:off x="3505200" y="2133600"/>
            <a:ext cx="2209800" cy="1450848"/>
          </a:xfrm>
          <a:prstGeom prst="cloudCallout">
            <a:avLst>
              <a:gd name="adj1" fmla="val -1786"/>
              <a:gd name="adj2" fmla="val 111520"/>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Times New Roman" pitchFamily="18" charset="0"/>
                <a:cs typeface="Times New Roman" pitchFamily="18" charset="0"/>
              </a:rPr>
              <a:t>Distribution of costs</a:t>
            </a:r>
            <a:endParaRPr lang="en-US" b="1" dirty="0">
              <a:solidFill>
                <a:schemeClr val="tx1"/>
              </a:solidFill>
            </a:endParaRPr>
          </a:p>
        </p:txBody>
      </p:sp>
      <p:sp>
        <p:nvSpPr>
          <p:cNvPr id="9" name="TextBox 8"/>
          <p:cNvSpPr txBox="1"/>
          <p:nvPr/>
        </p:nvSpPr>
        <p:spPr>
          <a:xfrm>
            <a:off x="1066800" y="1752600"/>
            <a:ext cx="7162800" cy="2677656"/>
          </a:xfrm>
          <a:prstGeom prst="rect">
            <a:avLst/>
          </a:prstGeom>
          <a:solidFill>
            <a:srgbClr val="FFFF99"/>
          </a:solidFill>
        </p:spPr>
        <p:txBody>
          <a:bodyPr wrap="square" rtlCol="0">
            <a:spAutoFit/>
          </a:bodyPr>
          <a:lstStyle/>
          <a:p>
            <a:pPr marL="342900" indent="-342900">
              <a:buFont typeface="+mj-lt"/>
              <a:buAutoNum type="arabicPeriod"/>
            </a:pPr>
            <a:r>
              <a:rPr lang="en-US" sz="2400" b="1" dirty="0" smtClean="0">
                <a:latin typeface="Times New Roman" pitchFamily="18" charset="0"/>
                <a:cs typeface="Times New Roman" pitchFamily="18" charset="0"/>
              </a:rPr>
              <a:t>What has been expenditure and revenues on a project ? </a:t>
            </a:r>
          </a:p>
          <a:p>
            <a:pPr marL="342900" indent="-342900">
              <a:buFont typeface="+mj-lt"/>
              <a:buAutoNum type="arabicPeriod"/>
            </a:pPr>
            <a:endParaRPr lang="en-US" sz="2400" b="1" dirty="0" smtClean="0">
              <a:latin typeface="Times New Roman" pitchFamily="18" charset="0"/>
              <a:cs typeface="Times New Roman" pitchFamily="18" charset="0"/>
            </a:endParaRPr>
          </a:p>
          <a:p>
            <a:pPr marL="342900" indent="-342900">
              <a:buFont typeface="+mj-lt"/>
              <a:buAutoNum type="arabicPeriod"/>
            </a:pPr>
            <a:r>
              <a:rPr lang="en-US" sz="2400" b="1" dirty="0" smtClean="0">
                <a:latin typeface="Times New Roman" pitchFamily="18" charset="0"/>
                <a:cs typeface="Times New Roman" pitchFamily="18" charset="0"/>
              </a:rPr>
              <a:t>What are the trend? </a:t>
            </a:r>
          </a:p>
          <a:p>
            <a:pPr marL="342900" lvl="0" indent="-342900">
              <a:buFont typeface="+mj-lt"/>
              <a:buAutoNum type="arabicPeriod"/>
            </a:pPr>
            <a:endParaRPr lang="en-US" sz="2400" b="1" dirty="0" smtClean="0">
              <a:latin typeface="Times New Roman" pitchFamily="18" charset="0"/>
              <a:cs typeface="Times New Roman" pitchFamily="18" charset="0"/>
            </a:endParaRPr>
          </a:p>
          <a:p>
            <a:pPr marL="342900" lvl="0" indent="-342900">
              <a:buFont typeface="+mj-lt"/>
              <a:buAutoNum type="arabicPeriod"/>
            </a:pPr>
            <a:r>
              <a:rPr lang="en-US" sz="2400" b="1" dirty="0" smtClean="0">
                <a:latin typeface="Times New Roman" pitchFamily="18" charset="0"/>
                <a:cs typeface="Times New Roman" pitchFamily="18" charset="0"/>
              </a:rPr>
              <a:t>Does expenditure compares with the budget? </a:t>
            </a:r>
          </a:p>
          <a:p>
            <a:endParaRPr lang="en-US"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1" nodeType="clickEffect">
                                  <p:stCondLst>
                                    <p:cond delay="0"/>
                                  </p:stCondLst>
                                  <p:childTnLst>
                                    <p:animEffect transition="out" filter="blinds(horizontal)">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par>
                                <p:cTn id="13" presetID="3"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linds(horizontal)">
                                      <p:cBhvr>
                                        <p:cTn id="21" dur="500"/>
                                        <p:tgtEl>
                                          <p:spTgt spid="6"/>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linds(horizontal)">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xit" presetSubtype="10" fill="hold" grpId="1" nodeType="clickEffect">
                                  <p:stCondLst>
                                    <p:cond delay="0"/>
                                  </p:stCondLst>
                                  <p:childTnLst>
                                    <p:animEffect transition="out" filter="blinds(horizontal)">
                                      <p:cBhvr>
                                        <p:cTn id="28" dur="500"/>
                                        <p:tgtEl>
                                          <p:spTgt spid="7"/>
                                        </p:tgtEl>
                                      </p:cBhvr>
                                    </p:animEffect>
                                    <p:set>
                                      <p:cBhvr>
                                        <p:cTn id="29" dur="1" fill="hold">
                                          <p:stCondLst>
                                            <p:cond delay="499"/>
                                          </p:stCondLst>
                                        </p:cTn>
                                        <p:tgtEl>
                                          <p:spTgt spid="7"/>
                                        </p:tgtEl>
                                        <p:attrNameLst>
                                          <p:attrName>style.visibility</p:attrName>
                                        </p:attrNameLst>
                                      </p:cBhvr>
                                      <p:to>
                                        <p:strVal val="hidden"/>
                                      </p:to>
                                    </p:set>
                                  </p:childTnLst>
                                </p:cTn>
                              </p:par>
                              <p:par>
                                <p:cTn id="30" presetID="3" presetClass="exit" presetSubtype="10" fill="hold" grpId="1" nodeType="withEffect">
                                  <p:stCondLst>
                                    <p:cond delay="0"/>
                                  </p:stCondLst>
                                  <p:childTnLst>
                                    <p:animEffect transition="out" filter="blinds(horizontal)">
                                      <p:cBhvr>
                                        <p:cTn id="31" dur="500"/>
                                        <p:tgtEl>
                                          <p:spTgt spid="4"/>
                                        </p:tgtEl>
                                      </p:cBhvr>
                                    </p:animEffect>
                                    <p:set>
                                      <p:cBhvr>
                                        <p:cTn id="32" dur="1" fill="hold">
                                          <p:stCondLst>
                                            <p:cond delay="499"/>
                                          </p:stCondLst>
                                        </p:cTn>
                                        <p:tgtEl>
                                          <p:spTgt spid="4"/>
                                        </p:tgtEl>
                                        <p:attrNameLst>
                                          <p:attrName>style.visibility</p:attrName>
                                        </p:attrNameLst>
                                      </p:cBhvr>
                                      <p:to>
                                        <p:strVal val="hidden"/>
                                      </p:to>
                                    </p:set>
                                  </p:childTnLst>
                                </p:cTn>
                              </p:par>
                              <p:par>
                                <p:cTn id="33" presetID="3" presetClass="exit" presetSubtype="10" fill="hold" grpId="1" nodeType="withEffect">
                                  <p:stCondLst>
                                    <p:cond delay="0"/>
                                  </p:stCondLst>
                                  <p:childTnLst>
                                    <p:animEffect transition="out" filter="blinds(horizontal)">
                                      <p:cBhvr>
                                        <p:cTn id="34" dur="500"/>
                                        <p:tgtEl>
                                          <p:spTgt spid="6"/>
                                        </p:tgtEl>
                                      </p:cBhvr>
                                    </p:animEffect>
                                    <p:set>
                                      <p:cBhvr>
                                        <p:cTn id="35" dur="1" fill="hold">
                                          <p:stCondLst>
                                            <p:cond delay="499"/>
                                          </p:stCondLst>
                                        </p:cTn>
                                        <p:tgtEl>
                                          <p:spTgt spid="6"/>
                                        </p:tgtEl>
                                        <p:attrNameLst>
                                          <p:attrName>style.visibility</p:attrName>
                                        </p:attrNameLst>
                                      </p:cBhvr>
                                      <p:to>
                                        <p:strVal val="hidden"/>
                                      </p:to>
                                    </p:set>
                                  </p:childTnLst>
                                </p:cTn>
                              </p:par>
                              <p:par>
                                <p:cTn id="36" presetID="3" presetClass="exit" presetSubtype="10" fill="hold" grpId="1" nodeType="withEffect">
                                  <p:stCondLst>
                                    <p:cond delay="0"/>
                                  </p:stCondLst>
                                  <p:childTnLst>
                                    <p:animEffect transition="out" filter="blinds(horizontal)">
                                      <p:cBhvr>
                                        <p:cTn id="37" dur="500"/>
                                        <p:tgtEl>
                                          <p:spTgt spid="5"/>
                                        </p:tgtEl>
                                      </p:cBhvr>
                                    </p:animEffect>
                                    <p:set>
                                      <p:cBhvr>
                                        <p:cTn id="38" dur="1" fill="hold">
                                          <p:stCondLst>
                                            <p:cond delay="499"/>
                                          </p:stCondLst>
                                        </p:cTn>
                                        <p:tgtEl>
                                          <p:spTgt spid="5"/>
                                        </p:tgtEl>
                                        <p:attrNameLst>
                                          <p:attrName>style.visibility</p:attrName>
                                        </p:attrNameLst>
                                      </p:cBhvr>
                                      <p:to>
                                        <p:strVal val="hidden"/>
                                      </p:to>
                                    </p:set>
                                  </p:childTnLst>
                                </p:cTn>
                              </p:par>
                              <p:par>
                                <p:cTn id="39" presetID="3" presetClass="entr" presetSubtype="10" fill="hold" nodeType="with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Effect transition="in" filter="blinds(horizontal)">
                                      <p:cBhvr>
                                        <p:cTn id="4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9" grpId="0" animBg="1"/>
      <p:bldP spid="9" grpId="1"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pPr algn="ctr"/>
            <a:r>
              <a:rPr lang="en-US" sz="2800" b="1" dirty="0" smtClean="0">
                <a:solidFill>
                  <a:schemeClr val="tx2">
                    <a:lumMod val="60000"/>
                    <a:lumOff val="40000"/>
                  </a:schemeClr>
                </a:solidFill>
                <a:latin typeface="Times New Roman" pitchFamily="18" charset="0"/>
                <a:cs typeface="Times New Roman" pitchFamily="18" charset="0"/>
              </a:rPr>
              <a:t>Cost - Minimization Analysis</a:t>
            </a:r>
            <a:endParaRPr lang="en-US" sz="2800" b="1" dirty="0">
              <a:solidFill>
                <a:schemeClr val="tx2">
                  <a:lumMod val="60000"/>
                  <a:lumOff val="4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1219200"/>
            <a:ext cx="8991600" cy="5867400"/>
          </a:xfrm>
        </p:spPr>
        <p:txBody>
          <a:bodyPr>
            <a:noAutofit/>
          </a:bodyPr>
          <a:lstStyle/>
          <a:p>
            <a:pPr marL="365760" lvl="2" indent="-283464">
              <a:spcBef>
                <a:spcPts val="600"/>
              </a:spcBef>
              <a:buClr>
                <a:schemeClr val="accent1"/>
              </a:buClr>
              <a:buSzPct val="80000"/>
              <a:buFont typeface="Wingdings 2"/>
              <a:buChar char=""/>
            </a:pPr>
            <a:r>
              <a:rPr lang="en-US" sz="2200" dirty="0" smtClean="0">
                <a:latin typeface="Times New Roman" pitchFamily="18" charset="0"/>
                <a:cs typeface="Times New Roman" pitchFamily="18" charset="0"/>
              </a:rPr>
              <a:t>A determination of the least costly among alternative interventions</a:t>
            </a:r>
          </a:p>
          <a:p>
            <a:r>
              <a:rPr lang="en-US" sz="2200" dirty="0" smtClean="0">
                <a:latin typeface="Times New Roman" pitchFamily="18" charset="0"/>
                <a:cs typeface="Times New Roman" pitchFamily="18" charset="0"/>
              </a:rPr>
              <a:t>Calculate the cost of the different methods of achieving the objective</a:t>
            </a:r>
          </a:p>
          <a:p>
            <a:r>
              <a:rPr lang="en-US" sz="2200" dirty="0" smtClean="0">
                <a:latin typeface="Times New Roman" pitchFamily="18" charset="0"/>
                <a:cs typeface="Times New Roman" pitchFamily="18" charset="0"/>
              </a:rPr>
              <a:t>Needs at least two ways of achieving the objective</a:t>
            </a:r>
          </a:p>
          <a:p>
            <a:endParaRPr lang="en-US" sz="2200" b="1" dirty="0" smtClean="0">
              <a:latin typeface="Times New Roman" pitchFamily="18" charset="0"/>
              <a:cs typeface="Times New Roman" pitchFamily="18" charset="0"/>
            </a:endParaRPr>
          </a:p>
          <a:p>
            <a:r>
              <a:rPr lang="en-US" sz="2200" b="1" dirty="0" smtClean="0">
                <a:latin typeface="Times New Roman" pitchFamily="18" charset="0"/>
                <a:cs typeface="Times New Roman" pitchFamily="18" charset="0"/>
              </a:rPr>
              <a:t>Example</a:t>
            </a:r>
          </a:p>
          <a:p>
            <a:pPr>
              <a:buNone/>
            </a:pPr>
            <a:r>
              <a:rPr lang="en-US" sz="2200" dirty="0" smtClean="0">
                <a:latin typeface="Times New Roman" pitchFamily="18" charset="0"/>
                <a:cs typeface="Times New Roman" pitchFamily="18" charset="0"/>
              </a:rPr>
              <a:t>  Rabies vaccination: Intramuscular or </a:t>
            </a:r>
            <a:r>
              <a:rPr lang="en-US" sz="2200" dirty="0" err="1" smtClean="0">
                <a:latin typeface="Times New Roman" pitchFamily="18" charset="0"/>
                <a:cs typeface="Times New Roman" pitchFamily="18" charset="0"/>
              </a:rPr>
              <a:t>Intradermal</a:t>
            </a:r>
            <a:r>
              <a:rPr lang="en-US" sz="2200" dirty="0" smtClean="0">
                <a:latin typeface="Times New Roman" pitchFamily="18" charset="0"/>
                <a:cs typeface="Times New Roman" pitchFamily="18" charset="0"/>
              </a:rPr>
              <a:t> schedule?</a:t>
            </a:r>
          </a:p>
          <a:p>
            <a:pPr>
              <a:buNone/>
            </a:pPr>
            <a:r>
              <a:rPr lang="en-US" sz="2200" dirty="0" smtClean="0">
                <a:latin typeface="Times New Roman" pitchFamily="18" charset="0"/>
                <a:cs typeface="Times New Roman" pitchFamily="18" charset="0"/>
              </a:rPr>
              <a:t>  Which is least costly?</a:t>
            </a:r>
          </a:p>
          <a:p>
            <a:pPr>
              <a:buNone/>
            </a:pPr>
            <a:r>
              <a:rPr lang="en-US" sz="2200" dirty="0" smtClean="0">
                <a:latin typeface="Times New Roman" pitchFamily="18" charset="0"/>
                <a:cs typeface="Times New Roman" pitchFamily="18" charset="0"/>
              </a:rPr>
              <a:t>   If so, should we continue Intramuscular schedule or use </a:t>
            </a:r>
            <a:r>
              <a:rPr lang="en-US" sz="2200" dirty="0" err="1" smtClean="0">
                <a:latin typeface="Times New Roman" pitchFamily="18" charset="0"/>
                <a:cs typeface="Times New Roman" pitchFamily="18" charset="0"/>
              </a:rPr>
              <a:t>intradermal</a:t>
            </a:r>
            <a:r>
              <a:rPr lang="en-US" sz="2200" dirty="0" smtClean="0">
                <a:latin typeface="Times New Roman" pitchFamily="18" charset="0"/>
                <a:cs typeface="Times New Roman" pitchFamily="18" charset="0"/>
              </a:rPr>
              <a:t> schedule?</a:t>
            </a:r>
          </a:p>
          <a:p>
            <a:endParaRPr lang="en-US" sz="2200"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These studies are difficult because they don’t focus on partial outcomes</a:t>
            </a:r>
          </a:p>
          <a:p>
            <a:r>
              <a:rPr lang="en-US" sz="2200" dirty="0" smtClean="0">
                <a:latin typeface="Times New Roman" pitchFamily="18" charset="0"/>
                <a:cs typeface="Times New Roman" pitchFamily="18" charset="0"/>
              </a:rPr>
              <a:t>Need a high degree of certainty that outcome can be obtained or else these studies are not particularly helpful</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normAutofit/>
          </a:bodyPr>
          <a:lstStyle/>
          <a:p>
            <a:pPr algn="ctr"/>
            <a:r>
              <a:rPr lang="en-US" sz="2800" b="1" dirty="0" smtClean="0">
                <a:solidFill>
                  <a:schemeClr val="tx2">
                    <a:lumMod val="60000"/>
                    <a:lumOff val="40000"/>
                  </a:schemeClr>
                </a:solidFill>
                <a:latin typeface="Times New Roman" pitchFamily="18" charset="0"/>
                <a:cs typeface="Times New Roman" pitchFamily="18" charset="0"/>
              </a:rPr>
              <a:t>Summary of Cost- Analysis Methods</a:t>
            </a:r>
            <a:endParaRPr lang="en-US" sz="2800" dirty="0">
              <a:solidFill>
                <a:schemeClr val="tx2">
                  <a:lumMod val="60000"/>
                  <a:lumOff val="40000"/>
                </a:schemeClr>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76200" y="1143000"/>
          <a:ext cx="8991603" cy="5334000"/>
        </p:xfrm>
        <a:graphic>
          <a:graphicData uri="http://schemas.openxmlformats.org/drawingml/2006/table">
            <a:tbl>
              <a:tblPr firstRow="1" bandRow="1">
                <a:tableStyleId>{5940675A-B579-460E-94D1-54222C63F5DA}</a:tableStyleId>
              </a:tblPr>
              <a:tblGrid>
                <a:gridCol w="1573531"/>
                <a:gridCol w="1498600"/>
                <a:gridCol w="749300"/>
                <a:gridCol w="1573531"/>
                <a:gridCol w="3596641"/>
              </a:tblGrid>
              <a:tr h="981990">
                <a:tc>
                  <a:txBody>
                    <a:bodyPr/>
                    <a:lstStyle/>
                    <a:p>
                      <a:pPr algn="ctr"/>
                      <a:r>
                        <a:rPr lang="en-US" sz="2000" dirty="0">
                          <a:latin typeface="Times New Roman" pitchFamily="18" charset="0"/>
                          <a:cs typeface="Times New Roman" pitchFamily="18" charset="0"/>
                        </a:rPr>
                        <a:t> </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b="1" dirty="0">
                          <a:latin typeface="Times New Roman" pitchFamily="18" charset="0"/>
                          <a:cs typeface="Times New Roman" pitchFamily="18" charset="0"/>
                        </a:rPr>
                        <a:t>Valuation of </a:t>
                      </a:r>
                      <a:r>
                        <a:rPr lang="en-US" sz="2000" b="1" dirty="0" smtClean="0">
                          <a:latin typeface="Times New Roman" pitchFamily="18" charset="0"/>
                          <a:cs typeface="Times New Roman" pitchFamily="18" charset="0"/>
                        </a:rPr>
                        <a:t>costs</a:t>
                      </a:r>
                    </a:p>
                    <a:p>
                      <a:pPr algn="ctr"/>
                      <a:r>
                        <a:rPr lang="en-US" sz="2000" b="1" dirty="0" smtClean="0">
                          <a:latin typeface="Times New Roman" pitchFamily="18" charset="0"/>
                          <a:cs typeface="Times New Roman" pitchFamily="18" charset="0"/>
                        </a:rPr>
                        <a:t>(in Monetary units)</a:t>
                      </a:r>
                      <a:endParaRPr lang="en-US" sz="2000" b="1"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b="1" dirty="0">
                          <a:latin typeface="Times New Roman" pitchFamily="18" charset="0"/>
                          <a:cs typeface="Times New Roman" pitchFamily="18" charset="0"/>
                        </a:rPr>
                        <a:t> </a:t>
                      </a:r>
                      <a:endParaRPr lang="en-US" sz="2000" b="1"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b="1" dirty="0">
                          <a:latin typeface="Times New Roman" pitchFamily="18" charset="0"/>
                          <a:cs typeface="Times New Roman" pitchFamily="18" charset="0"/>
                        </a:rPr>
                        <a:t>Valuation of outcomes</a:t>
                      </a:r>
                      <a:endParaRPr lang="en-US" sz="2000" b="1"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b="1" dirty="0" smtClean="0">
                          <a:latin typeface="Times New Roman" pitchFamily="18" charset="0"/>
                          <a:cs typeface="Times New Roman" pitchFamily="18" charset="0"/>
                        </a:rPr>
                        <a:t>Comments</a:t>
                      </a:r>
                      <a:endParaRPr lang="en-US" sz="2000" b="1" dirty="0">
                        <a:solidFill>
                          <a:schemeClr val="tx1"/>
                        </a:solidFill>
                        <a:latin typeface="Times New Roman" pitchFamily="18" charset="0"/>
                        <a:cs typeface="Times New Roman" pitchFamily="18" charset="0"/>
                      </a:endParaRPr>
                    </a:p>
                  </a:txBody>
                  <a:tcPr marL="0" marR="0" marT="0" marB="0" anchor="ctr"/>
                </a:tc>
              </a:tr>
              <a:tr h="841706">
                <a:tc>
                  <a:txBody>
                    <a:bodyPr/>
                    <a:lstStyle/>
                    <a:p>
                      <a:pPr algn="ctr"/>
                      <a:r>
                        <a:rPr lang="en-US" sz="2000" b="1" dirty="0" smtClean="0">
                          <a:latin typeface="Times New Roman" pitchFamily="18" charset="0"/>
                          <a:cs typeface="Times New Roman" pitchFamily="18" charset="0"/>
                        </a:rPr>
                        <a:t>Cost </a:t>
                      </a:r>
                      <a:r>
                        <a:rPr lang="en-US" sz="2000" b="1" dirty="0">
                          <a:latin typeface="Times New Roman" pitchFamily="18" charset="0"/>
                          <a:cs typeface="Times New Roman" pitchFamily="18" charset="0"/>
                        </a:rPr>
                        <a:t>Effectiveness</a:t>
                      </a:r>
                      <a:endParaRPr lang="en-US" sz="2000" b="1"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smtClean="0">
                          <a:latin typeface="Times New Roman" pitchFamily="18" charset="0"/>
                          <a:cs typeface="Times New Roman" pitchFamily="18" charset="0"/>
                        </a:rPr>
                        <a:t>$</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a:latin typeface="Times New Roman" pitchFamily="18" charset="0"/>
                          <a:cs typeface="Times New Roman" pitchFamily="18" charset="0"/>
                        </a:rPr>
                        <a:t>÷</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a:latin typeface="Times New Roman" pitchFamily="18" charset="0"/>
                          <a:cs typeface="Times New Roman" pitchFamily="18" charset="0"/>
                        </a:rPr>
                        <a:t>Natural units</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algn="l">
                        <a:buFont typeface="Arial" pitchFamily="34" charset="0"/>
                        <a:buNone/>
                      </a:pPr>
                      <a:r>
                        <a:rPr lang="en-US" sz="2000" dirty="0" smtClean="0">
                          <a:latin typeface="Times New Roman" pitchFamily="18" charset="0"/>
                          <a:cs typeface="Times New Roman" pitchFamily="18" charset="0"/>
                        </a:rPr>
                        <a:t>It can only compare technologies whose outcomes are measured in the same units</a:t>
                      </a:r>
                      <a:endParaRPr lang="en-US" sz="2000" dirty="0">
                        <a:solidFill>
                          <a:schemeClr val="tx1"/>
                        </a:solidFill>
                        <a:latin typeface="Times New Roman" pitchFamily="18" charset="0"/>
                        <a:cs typeface="Times New Roman" pitchFamily="18" charset="0"/>
                      </a:endParaRPr>
                    </a:p>
                  </a:txBody>
                  <a:tcPr marL="0" marR="0" marT="0" marB="0" anchor="ctr"/>
                </a:tc>
              </a:tr>
              <a:tr h="1267755">
                <a:tc>
                  <a:txBody>
                    <a:bodyPr/>
                    <a:lstStyle/>
                    <a:p>
                      <a:pPr algn="ctr"/>
                      <a:r>
                        <a:rPr lang="en-US" sz="2000" b="1" dirty="0" smtClean="0">
                          <a:latin typeface="Times New Roman" pitchFamily="18" charset="0"/>
                          <a:cs typeface="Times New Roman" pitchFamily="18" charset="0"/>
                        </a:rPr>
                        <a:t>Cost </a:t>
                      </a:r>
                      <a:r>
                        <a:rPr lang="en-US" sz="2000" b="1" dirty="0">
                          <a:latin typeface="Times New Roman" pitchFamily="18" charset="0"/>
                          <a:cs typeface="Times New Roman" pitchFamily="18" charset="0"/>
                        </a:rPr>
                        <a:t>Benefit</a:t>
                      </a:r>
                      <a:endParaRPr lang="en-US" sz="2000" b="1"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smtClean="0">
                          <a:latin typeface="Times New Roman" pitchFamily="18" charset="0"/>
                          <a:cs typeface="Times New Roman" pitchFamily="18" charset="0"/>
                        </a:rPr>
                        <a:t>$</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a:latin typeface="Times New Roman" pitchFamily="18" charset="0"/>
                          <a:cs typeface="Times New Roman" pitchFamily="18" charset="0"/>
                        </a:rPr>
                        <a:t>÷ or </a:t>
                      </a:r>
                      <a:r>
                        <a:rPr lang="en-US" sz="2000" dirty="0" smtClean="0">
                          <a:latin typeface="Times New Roman" pitchFamily="18" charset="0"/>
                          <a:cs typeface="Times New Roman" pitchFamily="18" charset="0"/>
                        </a:rPr>
                        <a:t>–</a:t>
                      </a:r>
                    </a:p>
                    <a:p>
                      <a:pPr algn="l"/>
                      <a:r>
                        <a:rPr lang="en-US" sz="1400" dirty="0" err="1" smtClean="0">
                          <a:latin typeface="Times New Roman" pitchFamily="18" charset="0"/>
                          <a:cs typeface="Times New Roman" pitchFamily="18" charset="0"/>
                        </a:rPr>
                        <a:t>i.e</a:t>
                      </a:r>
                      <a:r>
                        <a:rPr lang="en-US" sz="1400" dirty="0" smtClean="0">
                          <a:latin typeface="Times New Roman" pitchFamily="18" charset="0"/>
                          <a:cs typeface="Times New Roman" pitchFamily="18" charset="0"/>
                        </a:rPr>
                        <a:t>,</a:t>
                      </a:r>
                      <a:r>
                        <a:rPr lang="en-US" sz="1400" baseline="0" dirty="0" smtClean="0">
                          <a:latin typeface="Times New Roman" pitchFamily="18" charset="0"/>
                          <a:cs typeface="Times New Roman" pitchFamily="18" charset="0"/>
                        </a:rPr>
                        <a:t> Ratio Approach or Net Benefit Approach</a:t>
                      </a:r>
                      <a:endParaRPr lang="en-US" sz="1400"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smtClean="0">
                          <a:latin typeface="Times New Roman" pitchFamily="18" charset="0"/>
                          <a:cs typeface="Times New Roman" pitchFamily="18" charset="0"/>
                        </a:rPr>
                        <a:t>$</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algn="l">
                        <a:buFont typeface="Arial" pitchFamily="34" charset="0"/>
                        <a:buChar char="•"/>
                      </a:pPr>
                      <a:r>
                        <a:rPr lang="en-US" sz="2000" dirty="0" smtClean="0">
                          <a:latin typeface="Times New Roman" pitchFamily="18" charset="0"/>
                          <a:cs typeface="Times New Roman" pitchFamily="18" charset="0"/>
                        </a:rPr>
                        <a:t>It enables comparison of disparate  </a:t>
                      </a:r>
                    </a:p>
                    <a:p>
                      <a:pPr algn="l">
                        <a:buFont typeface="Arial" pitchFamily="34" charset="0"/>
                        <a:buNone/>
                      </a:pPr>
                      <a:r>
                        <a:rPr lang="en-US" sz="2000" dirty="0" smtClean="0">
                          <a:latin typeface="Times New Roman" pitchFamily="18" charset="0"/>
                          <a:cs typeface="Times New Roman" pitchFamily="18" charset="0"/>
                        </a:rPr>
                        <a:t>  technologies</a:t>
                      </a:r>
                      <a:endParaRPr lang="en-US" sz="2000" dirty="0">
                        <a:latin typeface="Times New Roman" pitchFamily="18" charset="0"/>
                        <a:cs typeface="Times New Roman" pitchFamily="18" charset="0"/>
                      </a:endParaRPr>
                    </a:p>
                    <a:p>
                      <a:pPr algn="l">
                        <a:buFont typeface="Arial" pitchFamily="34" charset="0"/>
                        <a:buChar char="•"/>
                      </a:pPr>
                      <a:r>
                        <a:rPr lang="en-US" sz="2000" dirty="0" smtClean="0">
                          <a:latin typeface="Times New Roman" pitchFamily="18" charset="0"/>
                          <a:cs typeface="Times New Roman" pitchFamily="18" charset="0"/>
                        </a:rPr>
                        <a:t>Difficult to assign monetary  </a:t>
                      </a:r>
                    </a:p>
                    <a:p>
                      <a:pPr algn="l">
                        <a:buFont typeface="Arial" pitchFamily="34" charset="0"/>
                        <a:buNone/>
                      </a:pPr>
                      <a:r>
                        <a:rPr lang="en-US" sz="2000" dirty="0" smtClean="0">
                          <a:latin typeface="Times New Roman" pitchFamily="18" charset="0"/>
                          <a:cs typeface="Times New Roman" pitchFamily="18" charset="0"/>
                        </a:rPr>
                        <a:t>  values to all pertinent outcomes</a:t>
                      </a:r>
                      <a:endParaRPr lang="en-US" sz="2000" dirty="0">
                        <a:solidFill>
                          <a:schemeClr val="tx1"/>
                        </a:solidFill>
                        <a:latin typeface="Times New Roman" pitchFamily="18" charset="0"/>
                        <a:cs typeface="Times New Roman" pitchFamily="18" charset="0"/>
                      </a:endParaRPr>
                    </a:p>
                  </a:txBody>
                  <a:tcPr marL="0" marR="0" marT="0" marB="0" anchor="ctr"/>
                </a:tc>
              </a:tr>
              <a:tr h="561137">
                <a:tc>
                  <a:txBody>
                    <a:bodyPr/>
                    <a:lstStyle/>
                    <a:p>
                      <a:pPr algn="ctr"/>
                      <a:r>
                        <a:rPr lang="en-US" sz="2000" b="1" dirty="0">
                          <a:latin typeface="Times New Roman" pitchFamily="18" charset="0"/>
                          <a:cs typeface="Times New Roman" pitchFamily="18" charset="0"/>
                        </a:rPr>
                        <a:t>Cost Utility</a:t>
                      </a:r>
                      <a:endParaRPr lang="en-US" sz="2000" b="1"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smtClean="0">
                          <a:latin typeface="Times New Roman" pitchFamily="18" charset="0"/>
                          <a:cs typeface="Times New Roman" pitchFamily="18" charset="0"/>
                        </a:rPr>
                        <a:t>$</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a:latin typeface="Times New Roman" pitchFamily="18" charset="0"/>
                          <a:cs typeface="Times New Roman" pitchFamily="18" charset="0"/>
                        </a:rPr>
                        <a:t>÷</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smtClean="0">
                          <a:latin typeface="Times New Roman" pitchFamily="18" charset="0"/>
                          <a:cs typeface="Times New Roman" pitchFamily="18" charset="0"/>
                        </a:rPr>
                        <a:t>Utilities </a:t>
                      </a:r>
                      <a:r>
                        <a:rPr lang="en-US" sz="2000" dirty="0">
                          <a:latin typeface="Times New Roman" pitchFamily="18" charset="0"/>
                          <a:cs typeface="Times New Roman" pitchFamily="18" charset="0"/>
                        </a:rPr>
                        <a:t>(e.g., QALYs)</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algn="l"/>
                      <a:r>
                        <a:rPr lang="en-US" sz="2000" dirty="0" smtClean="0">
                          <a:latin typeface="Times New Roman" pitchFamily="18" charset="0"/>
                          <a:cs typeface="Times New Roman" pitchFamily="18" charset="0"/>
                        </a:rPr>
                        <a:t>It enables comparisons of disparate technologies</a:t>
                      </a:r>
                      <a:endParaRPr lang="en-US" sz="2000" dirty="0">
                        <a:solidFill>
                          <a:schemeClr val="tx1"/>
                        </a:solidFill>
                        <a:latin typeface="Times New Roman" pitchFamily="18" charset="0"/>
                        <a:cs typeface="Times New Roman" pitchFamily="18" charset="0"/>
                      </a:endParaRPr>
                    </a:p>
                  </a:txBody>
                  <a:tcPr marL="0" marR="0" marT="0" marB="0" anchor="ctr"/>
                </a:tc>
              </a:tr>
              <a:tr h="561137">
                <a:tc>
                  <a:txBody>
                    <a:bodyPr/>
                    <a:lstStyle/>
                    <a:p>
                      <a:pPr algn="ctr"/>
                      <a:r>
                        <a:rPr lang="en-US" sz="2000" b="1" dirty="0">
                          <a:latin typeface="Times New Roman" pitchFamily="18" charset="0"/>
                          <a:cs typeface="Times New Roman" pitchFamily="18" charset="0"/>
                        </a:rPr>
                        <a:t>Cost of Illness</a:t>
                      </a:r>
                      <a:endParaRPr lang="en-US" sz="2000" b="1"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smtClean="0">
                          <a:latin typeface="Times New Roman" pitchFamily="18" charset="0"/>
                          <a:cs typeface="Times New Roman" pitchFamily="18" charset="0"/>
                        </a:rPr>
                        <a:t>$</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a:latin typeface="Times New Roman" pitchFamily="18" charset="0"/>
                          <a:cs typeface="Times New Roman" pitchFamily="18" charset="0"/>
                        </a:rPr>
                        <a:t>vs.</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a:latin typeface="Times New Roman" pitchFamily="18" charset="0"/>
                          <a:cs typeface="Times New Roman" pitchFamily="18" charset="0"/>
                        </a:rPr>
                        <a:t>None</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Times New Roman" pitchFamily="18" charset="0"/>
                          <a:cs typeface="Times New Roman" pitchFamily="18" charset="0"/>
                        </a:rPr>
                        <a:t>A determination of the economic impact of an illness or condition . </a:t>
                      </a:r>
                      <a:endParaRPr lang="en-US" sz="2000" b="1" dirty="0" smtClean="0">
                        <a:latin typeface="Times New Roman" pitchFamily="18" charset="0"/>
                        <a:cs typeface="Times New Roman" pitchFamily="18" charset="0"/>
                      </a:endParaRPr>
                    </a:p>
                  </a:txBody>
                  <a:tcPr marL="0" marR="0" marT="0" marB="0" anchor="ctr"/>
                </a:tc>
              </a:tr>
              <a:tr h="561137">
                <a:tc>
                  <a:txBody>
                    <a:bodyPr/>
                    <a:lstStyle/>
                    <a:p>
                      <a:pPr algn="ctr"/>
                      <a:r>
                        <a:rPr lang="en-US" sz="2000" b="1" dirty="0">
                          <a:latin typeface="Times New Roman" pitchFamily="18" charset="0"/>
                          <a:cs typeface="Times New Roman" pitchFamily="18" charset="0"/>
                        </a:rPr>
                        <a:t>Cost Minimization</a:t>
                      </a:r>
                      <a:endParaRPr lang="en-US" sz="2000" b="1"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smtClean="0">
                          <a:latin typeface="Times New Roman" pitchFamily="18" charset="0"/>
                          <a:cs typeface="Times New Roman" pitchFamily="18" charset="0"/>
                        </a:rPr>
                        <a:t>$</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a:latin typeface="Times New Roman" pitchFamily="18" charset="0"/>
                          <a:cs typeface="Times New Roman" pitchFamily="18" charset="0"/>
                        </a:rPr>
                        <a:t>vs.</a:t>
                      </a:r>
                      <a:endParaRPr lang="en-US" sz="2000">
                        <a:solidFill>
                          <a:schemeClr val="tx1"/>
                        </a:solidFill>
                        <a:latin typeface="Times New Roman" pitchFamily="18" charset="0"/>
                        <a:cs typeface="Times New Roman" pitchFamily="18" charset="0"/>
                      </a:endParaRPr>
                    </a:p>
                  </a:txBody>
                  <a:tcPr marL="0" marR="0" marT="0" marB="0" anchor="ctr"/>
                </a:tc>
                <a:tc>
                  <a:txBody>
                    <a:bodyPr/>
                    <a:lstStyle/>
                    <a:p>
                      <a:pPr algn="ctr"/>
                      <a:r>
                        <a:rPr lang="en-US" sz="2000" dirty="0">
                          <a:latin typeface="Times New Roman" pitchFamily="18" charset="0"/>
                          <a:cs typeface="Times New Roman" pitchFamily="18" charset="0"/>
                        </a:rPr>
                        <a:t>Assume </a:t>
                      </a:r>
                      <a:r>
                        <a:rPr lang="en-US" sz="2000" dirty="0" smtClean="0">
                          <a:latin typeface="Times New Roman" pitchFamily="18" charset="0"/>
                          <a:cs typeface="Times New Roman" pitchFamily="18" charset="0"/>
                        </a:rPr>
                        <a:t>same outcome</a:t>
                      </a:r>
                      <a:endParaRPr lang="en-US" sz="2000" dirty="0">
                        <a:solidFill>
                          <a:schemeClr val="tx1"/>
                        </a:solidFill>
                        <a:latin typeface="Times New Roman" pitchFamily="18" charset="0"/>
                        <a:cs typeface="Times New Roman" pitchFamily="18" charset="0"/>
                      </a:endParaRPr>
                    </a:p>
                  </a:txBody>
                  <a:tcPr marL="0" marR="0" marT="0" marB="0"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Times New Roman" pitchFamily="18" charset="0"/>
                          <a:cs typeface="Times New Roman" pitchFamily="18" charset="0"/>
                        </a:rPr>
                        <a:t>A determination of the least costly among alternative interventions</a:t>
                      </a:r>
                    </a:p>
                  </a:txBody>
                  <a:tcPr marL="0" marR="0" marT="0" marB="0" anchor="ctr"/>
                </a:tc>
              </a:tr>
            </a:tbl>
          </a:graphicData>
        </a:graphic>
      </p:graphicFrame>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34274"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334275"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334276" name="Rectangle 4"/>
          <p:cNvSpPr>
            <a:spLocks noGrp="1" noChangeArrowheads="1"/>
          </p:cNvSpPr>
          <p:nvPr>
            <p:ph type="title"/>
          </p:nvPr>
        </p:nvSpPr>
        <p:spPr>
          <a:xfrm>
            <a:off x="0" y="0"/>
            <a:ext cx="9144000" cy="762000"/>
          </a:xfrm>
          <a:gradFill>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gradFill>
          <a:ln/>
        </p:spPr>
        <p:txBody>
          <a:bodyPr>
            <a:normAutofit/>
          </a:bodyPr>
          <a:lstStyle/>
          <a:p>
            <a:pPr algn="ctr"/>
            <a:r>
              <a:rPr lang="en-US" sz="2800" b="1" dirty="0" smtClean="0">
                <a:latin typeface="Times New Roman" pitchFamily="18" charset="0"/>
                <a:cs typeface="Times New Roman" pitchFamily="18" charset="0"/>
              </a:rPr>
              <a:t>Dealing with uncertainty</a:t>
            </a:r>
            <a:endParaRPr lang="en-US" sz="2800" b="1" dirty="0">
              <a:latin typeface="Times New Roman" pitchFamily="18" charset="0"/>
              <a:cs typeface="Times New Roman" pitchFamily="18" charset="0"/>
            </a:endParaRPr>
          </a:p>
        </p:txBody>
      </p:sp>
      <p:sp>
        <p:nvSpPr>
          <p:cNvPr id="1334277" name="Rectangle 5"/>
          <p:cNvSpPr>
            <a:spLocks noGrp="1" noChangeArrowheads="1"/>
          </p:cNvSpPr>
          <p:nvPr>
            <p:ph type="body" idx="1"/>
          </p:nvPr>
        </p:nvSpPr>
        <p:spPr>
          <a:xfrm>
            <a:off x="1" y="838200"/>
            <a:ext cx="9372600" cy="6019800"/>
          </a:xfrm>
          <a:noFill/>
          <a:ln/>
        </p:spPr>
        <p:txBody>
          <a:bodyPr>
            <a:noAutofit/>
          </a:bodyPr>
          <a:lstStyle/>
          <a:p>
            <a:r>
              <a:rPr lang="en-GB" sz="2000" b="1" dirty="0" smtClean="0">
                <a:latin typeface="Times New Roman" pitchFamily="18" charset="0"/>
                <a:cs typeface="Times New Roman" pitchFamily="18" charset="0"/>
              </a:rPr>
              <a:t>Sensitivity analysis</a:t>
            </a:r>
          </a:p>
          <a:p>
            <a:pPr lvl="1"/>
            <a:r>
              <a:rPr lang="en-GB" sz="2000" dirty="0" smtClean="0">
                <a:latin typeface="Times New Roman" pitchFamily="18" charset="0"/>
                <a:cs typeface="Times New Roman" pitchFamily="18" charset="0"/>
              </a:rPr>
              <a:t>Systematically examining the influence of uncertainties in the variables and assumptions employed on the estimated results</a:t>
            </a:r>
          </a:p>
          <a:p>
            <a:pPr marL="381000" indent="-381000">
              <a:lnSpc>
                <a:spcPct val="80000"/>
              </a:lnSpc>
            </a:pPr>
            <a:r>
              <a:rPr lang="en-GB" sz="2000" b="1" dirty="0" smtClean="0">
                <a:latin typeface="Times New Roman" pitchFamily="18" charset="0"/>
                <a:cs typeface="Times New Roman" pitchFamily="18" charset="0"/>
              </a:rPr>
              <a:t>Steps:</a:t>
            </a:r>
          </a:p>
          <a:p>
            <a:pPr marL="381000" indent="-381000">
              <a:lnSpc>
                <a:spcPct val="80000"/>
              </a:lnSpc>
              <a:buFont typeface="Monotype Sorts" charset="2"/>
              <a:buAutoNum type="arabicPeriod"/>
            </a:pPr>
            <a:r>
              <a:rPr lang="en-GB" sz="2000" dirty="0" smtClean="0">
                <a:latin typeface="Times New Roman" pitchFamily="18" charset="0"/>
                <a:cs typeface="Times New Roman" pitchFamily="18" charset="0"/>
              </a:rPr>
              <a:t>Identifying the (uncertain) variables</a:t>
            </a:r>
          </a:p>
          <a:p>
            <a:pPr marL="800100" lvl="1" indent="-342900">
              <a:lnSpc>
                <a:spcPct val="80000"/>
              </a:lnSpc>
            </a:pPr>
            <a:r>
              <a:rPr lang="en-GB" sz="2000" dirty="0" smtClean="0">
                <a:latin typeface="Times New Roman" pitchFamily="18" charset="0"/>
                <a:cs typeface="Times New Roman" pitchFamily="18" charset="0"/>
              </a:rPr>
              <a:t>All variables in the analysis are potential candidates</a:t>
            </a:r>
          </a:p>
          <a:p>
            <a:pPr marL="800100" lvl="1" indent="-342900">
              <a:lnSpc>
                <a:spcPct val="80000"/>
              </a:lnSpc>
            </a:pPr>
            <a:r>
              <a:rPr lang="en-GB" sz="2000" dirty="0" smtClean="0">
                <a:latin typeface="Times New Roman" pitchFamily="18" charset="0"/>
                <a:cs typeface="Times New Roman" pitchFamily="18" charset="0"/>
              </a:rPr>
              <a:t>Give reasons for </a:t>
            </a:r>
            <a:r>
              <a:rPr lang="en-GB" sz="2000" i="1" dirty="0" smtClean="0">
                <a:latin typeface="Times New Roman" pitchFamily="18" charset="0"/>
                <a:cs typeface="Times New Roman" pitchFamily="18" charset="0"/>
              </a:rPr>
              <a:t>exclusion</a:t>
            </a:r>
            <a:r>
              <a:rPr lang="en-GB" sz="2000" dirty="0" smtClean="0">
                <a:latin typeface="Times New Roman" pitchFamily="18" charset="0"/>
                <a:cs typeface="Times New Roman" pitchFamily="18" charset="0"/>
              </a:rPr>
              <a:t> rather than </a:t>
            </a:r>
            <a:r>
              <a:rPr lang="en-GB" sz="2000" i="1" dirty="0" smtClean="0">
                <a:latin typeface="Times New Roman" pitchFamily="18" charset="0"/>
                <a:cs typeface="Times New Roman" pitchFamily="18" charset="0"/>
              </a:rPr>
              <a:t>inclusion</a:t>
            </a:r>
          </a:p>
          <a:p>
            <a:pPr marL="800100" lvl="1" indent="-342900">
              <a:lnSpc>
                <a:spcPct val="80000"/>
              </a:lnSpc>
            </a:pPr>
            <a:endParaRPr lang="en-GB" sz="2000" i="1" dirty="0" smtClean="0">
              <a:latin typeface="Times New Roman" pitchFamily="18" charset="0"/>
              <a:cs typeface="Times New Roman" pitchFamily="18" charset="0"/>
            </a:endParaRPr>
          </a:p>
          <a:p>
            <a:pPr marL="381000" indent="-381000">
              <a:lnSpc>
                <a:spcPct val="80000"/>
              </a:lnSpc>
              <a:buFont typeface="Monotype Sorts" charset="2"/>
              <a:buAutoNum type="arabicPeriod"/>
            </a:pPr>
            <a:r>
              <a:rPr lang="en-GB" sz="2000" dirty="0" smtClean="0">
                <a:latin typeface="Times New Roman" pitchFamily="18" charset="0"/>
                <a:cs typeface="Times New Roman" pitchFamily="18" charset="0"/>
              </a:rPr>
              <a:t>Specifying the plausible range over which they should vary</a:t>
            </a:r>
          </a:p>
          <a:p>
            <a:pPr marL="800100" lvl="1" indent="-342900">
              <a:lnSpc>
                <a:spcPct val="80000"/>
              </a:lnSpc>
            </a:pPr>
            <a:r>
              <a:rPr lang="en-GB" sz="2000" dirty="0" smtClean="0">
                <a:latin typeface="Times New Roman" pitchFamily="18" charset="0"/>
                <a:cs typeface="Times New Roman" pitchFamily="18" charset="0"/>
              </a:rPr>
              <a:t>Reviewing the literature</a:t>
            </a:r>
          </a:p>
          <a:p>
            <a:pPr marL="800100" lvl="1" indent="-342900">
              <a:lnSpc>
                <a:spcPct val="80000"/>
              </a:lnSpc>
            </a:pPr>
            <a:r>
              <a:rPr lang="en-GB" sz="2000" dirty="0" smtClean="0">
                <a:latin typeface="Times New Roman" pitchFamily="18" charset="0"/>
                <a:cs typeface="Times New Roman" pitchFamily="18" charset="0"/>
              </a:rPr>
              <a:t>Consulting expert opinion</a:t>
            </a:r>
          </a:p>
          <a:p>
            <a:pPr marL="381000" indent="-381000">
              <a:lnSpc>
                <a:spcPct val="80000"/>
              </a:lnSpc>
              <a:buFont typeface="Monotype Sorts" charset="2"/>
              <a:buAutoNum type="arabicPeriod"/>
            </a:pPr>
            <a:endParaRPr lang="en-GB" sz="2000" dirty="0" smtClean="0">
              <a:latin typeface="Times New Roman" pitchFamily="18" charset="0"/>
              <a:cs typeface="Times New Roman" pitchFamily="18" charset="0"/>
            </a:endParaRPr>
          </a:p>
          <a:p>
            <a:pPr marL="381000" indent="-381000">
              <a:lnSpc>
                <a:spcPct val="80000"/>
              </a:lnSpc>
              <a:buFont typeface="Monotype Sorts" charset="2"/>
              <a:buAutoNum type="arabicPeriod"/>
            </a:pPr>
            <a:r>
              <a:rPr lang="en-GB" sz="2000" dirty="0" smtClean="0">
                <a:latin typeface="Times New Roman" pitchFamily="18" charset="0"/>
                <a:cs typeface="Times New Roman" pitchFamily="18" charset="0"/>
              </a:rPr>
              <a:t>Recalculating results based on combinations of the best guesses, most and least conservative, usually based on…</a:t>
            </a:r>
          </a:p>
          <a:p>
            <a:pPr marL="800100" lvl="1" indent="-342900">
              <a:lnSpc>
                <a:spcPct val="80000"/>
              </a:lnSpc>
            </a:pPr>
            <a:r>
              <a:rPr lang="en-GB" sz="2000" dirty="0" smtClean="0">
                <a:latin typeface="Times New Roman" pitchFamily="18" charset="0"/>
                <a:cs typeface="Times New Roman" pitchFamily="18" charset="0"/>
              </a:rPr>
              <a:t>One-way analysis (each variable separately)</a:t>
            </a:r>
          </a:p>
          <a:p>
            <a:pPr marL="800100" lvl="1" indent="-342900">
              <a:lnSpc>
                <a:spcPct val="80000"/>
              </a:lnSpc>
            </a:pPr>
            <a:r>
              <a:rPr lang="en-GB" sz="2000" dirty="0" smtClean="0">
                <a:latin typeface="Times New Roman" pitchFamily="18" charset="0"/>
                <a:cs typeface="Times New Roman" pitchFamily="18" charset="0"/>
              </a:rPr>
              <a:t>Multi-way analysis (number of variables together)</a:t>
            </a:r>
          </a:p>
          <a:p>
            <a:pPr marL="800100" lvl="1" indent="-342900">
              <a:lnSpc>
                <a:spcPct val="80000"/>
              </a:lnSpc>
            </a:pPr>
            <a:r>
              <a:rPr lang="en-GB" sz="2000" dirty="0" smtClean="0">
                <a:latin typeface="Times New Roman" pitchFamily="18" charset="0"/>
                <a:cs typeface="Times New Roman" pitchFamily="18" charset="0"/>
              </a:rPr>
              <a:t>Threshold analysis (amount of variance needed to achieve specified result)</a:t>
            </a:r>
          </a:p>
          <a:p>
            <a:endParaRPr lang="en-GB" sz="2000" dirty="0" smtClean="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34274"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334275"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334276" name="Rectangle 4"/>
          <p:cNvSpPr>
            <a:spLocks noGrp="1" noChangeArrowheads="1"/>
          </p:cNvSpPr>
          <p:nvPr>
            <p:ph type="title"/>
          </p:nvPr>
        </p:nvSpPr>
        <p:spPr>
          <a:xfrm>
            <a:off x="0" y="0"/>
            <a:ext cx="9144000" cy="990600"/>
          </a:xfrm>
          <a:gradFill>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gradFill>
          <a:ln/>
        </p:spPr>
        <p:txBody>
          <a:bodyPr>
            <a:normAutofit/>
          </a:bodyPr>
          <a:lstStyle/>
          <a:p>
            <a:pPr algn="ctr"/>
            <a:r>
              <a:rPr lang="en-US" sz="2800" b="1" dirty="0" smtClean="0">
                <a:latin typeface="Times New Roman" pitchFamily="18" charset="0"/>
                <a:cs typeface="Times New Roman" pitchFamily="18" charset="0"/>
              </a:rPr>
              <a:t>Analysis, interpretation &amp; presentation</a:t>
            </a:r>
            <a:endParaRPr lang="en-US" sz="2800" b="1" dirty="0">
              <a:latin typeface="Times New Roman" pitchFamily="18" charset="0"/>
              <a:cs typeface="Times New Roman" pitchFamily="18" charset="0"/>
            </a:endParaRPr>
          </a:p>
        </p:txBody>
      </p:sp>
      <p:sp>
        <p:nvSpPr>
          <p:cNvPr id="1334277" name="Rectangle 5"/>
          <p:cNvSpPr>
            <a:spLocks noGrp="1" noChangeArrowheads="1"/>
          </p:cNvSpPr>
          <p:nvPr>
            <p:ph type="body" idx="1"/>
          </p:nvPr>
        </p:nvSpPr>
        <p:spPr>
          <a:xfrm>
            <a:off x="1" y="1371600"/>
            <a:ext cx="9296400" cy="5715000"/>
          </a:xfrm>
          <a:noFill/>
          <a:ln/>
        </p:spPr>
        <p:txBody>
          <a:bodyPr>
            <a:normAutofit/>
          </a:bodyPr>
          <a:lstStyle/>
          <a:p>
            <a:r>
              <a:rPr lang="en-US" sz="2400" dirty="0" smtClean="0">
                <a:latin typeface="Times New Roman" pitchFamily="18" charset="0"/>
                <a:cs typeface="Times New Roman" pitchFamily="18" charset="0"/>
              </a:rPr>
              <a:t>Set up "dummy tables" and graphs at initial phase</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Analysis should include interpretation- </a:t>
            </a:r>
          </a:p>
          <a:p>
            <a:pPr>
              <a:buNone/>
            </a:pPr>
            <a:r>
              <a:rPr lang="en-US" sz="2400" dirty="0" smtClean="0">
                <a:latin typeface="Times New Roman" pitchFamily="18" charset="0"/>
                <a:cs typeface="Times New Roman" pitchFamily="18" charset="0"/>
              </a:rPr>
              <a:t>   i.e. What do the data mean?</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Finally, Report the result</a:t>
            </a:r>
          </a:p>
          <a:p>
            <a:pPr lvl="1"/>
            <a:r>
              <a:rPr lang="en-US" sz="2400" dirty="0" smtClean="0">
                <a:latin typeface="Times New Roman" pitchFamily="18" charset="0"/>
                <a:cs typeface="Times New Roman" pitchFamily="18" charset="0"/>
              </a:rPr>
              <a:t>Stick to objective </a:t>
            </a:r>
          </a:p>
          <a:p>
            <a:pPr lvl="1"/>
            <a:r>
              <a:rPr lang="en-US" sz="2400" dirty="0" smtClean="0">
                <a:latin typeface="Times New Roman" pitchFamily="18" charset="0"/>
                <a:cs typeface="Times New Roman" pitchFamily="18" charset="0"/>
              </a:rPr>
              <a:t>Keep presentation simple and use tables &amp; graphs</a:t>
            </a:r>
          </a:p>
          <a:p>
            <a:pPr lvl="1"/>
            <a:r>
              <a:rPr lang="en-US" sz="2400" dirty="0" smtClean="0">
                <a:latin typeface="Times New Roman" pitchFamily="18" charset="0"/>
                <a:cs typeface="Times New Roman" pitchFamily="18" charset="0"/>
              </a:rPr>
              <a:t>Write an executive summary</a:t>
            </a:r>
            <a:endParaRPr lang="en-GB" sz="2400" dirty="0" smtClean="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98082"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198083" name="Rectangle 3"/>
          <p:cNvSpPr>
            <a:spLocks noChangeArrowheads="1"/>
          </p:cNvSpPr>
          <p:nvPr/>
        </p:nvSpPr>
        <p:spPr bwMode="auto">
          <a:xfrm>
            <a:off x="3124200" y="6096000"/>
            <a:ext cx="2895600" cy="457200"/>
          </a:xfrm>
          <a:prstGeom prst="rect">
            <a:avLst/>
          </a:prstGeom>
          <a:noFill/>
          <a:ln w="12700">
            <a:noFill/>
            <a:miter lim="800000"/>
            <a:headEnd/>
            <a:tailEnd/>
          </a:ln>
          <a:effectLst/>
        </p:spPr>
        <p:txBody>
          <a:bodyPr wrap="none" anchor="ctr"/>
          <a:lstStyle/>
          <a:p>
            <a:endParaRPr lang="en-US">
              <a:latin typeface="Times New Roman" pitchFamily="18" charset="0"/>
              <a:cs typeface="Times New Roman" pitchFamily="18" charset="0"/>
            </a:endParaRPr>
          </a:p>
        </p:txBody>
      </p:sp>
      <p:sp>
        <p:nvSpPr>
          <p:cNvPr id="1198084" name="Rectangle 4"/>
          <p:cNvSpPr>
            <a:spLocks noGrp="1" noChangeArrowheads="1"/>
          </p:cNvSpPr>
          <p:nvPr>
            <p:ph type="title"/>
          </p:nvPr>
        </p:nvSpPr>
        <p:spPr>
          <a:xfrm>
            <a:off x="0" y="-76200"/>
            <a:ext cx="9144000" cy="1143000"/>
          </a:xfrm>
          <a:gradFill>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gradFill>
          <a:ln/>
        </p:spPr>
        <p:txBody>
          <a:bodyPr>
            <a:normAutofit/>
          </a:bodyPr>
          <a:lstStyle/>
          <a:p>
            <a:pPr algn="ctr"/>
            <a:r>
              <a:rPr lang="en-US" sz="2800" b="1" dirty="0" smtClean="0">
                <a:latin typeface="Times New Roman" pitchFamily="18" charset="0"/>
                <a:cs typeface="Times New Roman" pitchFamily="18" charset="0"/>
              </a:rPr>
              <a:t>Strengths &amp; Limitations</a:t>
            </a:r>
            <a:endParaRPr lang="en-US" sz="2800" b="1" dirty="0">
              <a:latin typeface="Times New Roman" pitchFamily="18" charset="0"/>
              <a:cs typeface="Times New Roman" pitchFamily="18" charset="0"/>
            </a:endParaRPr>
          </a:p>
        </p:txBody>
      </p:sp>
      <p:sp>
        <p:nvSpPr>
          <p:cNvPr id="1198085" name="Rectangle 5"/>
          <p:cNvSpPr>
            <a:spLocks noGrp="1" noChangeArrowheads="1"/>
          </p:cNvSpPr>
          <p:nvPr>
            <p:ph type="body" idx="1"/>
          </p:nvPr>
        </p:nvSpPr>
        <p:spPr>
          <a:xfrm>
            <a:off x="0" y="1387477"/>
            <a:ext cx="9144000" cy="5089525"/>
          </a:xfrm>
          <a:noFill/>
          <a:ln/>
        </p:spPr>
        <p:txBody>
          <a:bodyPr>
            <a:noAutofit/>
          </a:bodyPr>
          <a:lstStyle/>
          <a:p>
            <a:r>
              <a:rPr lang="en-US" sz="2400" b="1" dirty="0" smtClean="0">
                <a:latin typeface="Times New Roman" pitchFamily="18" charset="0"/>
                <a:cs typeface="Times New Roman" pitchFamily="18" charset="0"/>
              </a:rPr>
              <a:t>Strengths </a:t>
            </a:r>
            <a:r>
              <a:rPr lang="en-US" sz="2400" dirty="0" smtClean="0">
                <a:latin typeface="Times New Roman" pitchFamily="18" charset="0"/>
                <a:cs typeface="Times New Roman" pitchFamily="18" charset="0"/>
              </a:rPr>
              <a:t> </a:t>
            </a:r>
          </a:p>
          <a:p>
            <a:pPr lvl="1">
              <a:buFont typeface="Courier New" pitchFamily="49" charset="0"/>
              <a:buChar char="o"/>
            </a:pPr>
            <a:r>
              <a:rPr lang="en-US" sz="2400" dirty="0" smtClean="0">
                <a:latin typeface="Times New Roman" pitchFamily="18" charset="0"/>
                <a:cs typeface="Times New Roman" pitchFamily="18" charset="0"/>
              </a:rPr>
              <a:t>a very useful tool for the manager and policy maker</a:t>
            </a:r>
          </a:p>
          <a:p>
            <a:pPr lvl="1">
              <a:buFont typeface="Courier New" pitchFamily="49" charset="0"/>
              <a:buChar char="o"/>
            </a:pPr>
            <a:r>
              <a:rPr lang="en-US" sz="2400" dirty="0" smtClean="0">
                <a:latin typeface="Times New Roman" pitchFamily="18" charset="0"/>
                <a:cs typeface="Times New Roman" pitchFamily="18" charset="0"/>
              </a:rPr>
              <a:t>In the absence of certainty, even approximations can help improve decision-making</a:t>
            </a:r>
          </a:p>
          <a:p>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Limitations </a:t>
            </a:r>
            <a:endParaRPr lang="en-US" sz="2400" dirty="0" smtClean="0">
              <a:latin typeface="Times New Roman" pitchFamily="18" charset="0"/>
              <a:cs typeface="Times New Roman" pitchFamily="18" charset="0"/>
            </a:endParaRPr>
          </a:p>
          <a:p>
            <a:pPr lvl="1">
              <a:buFont typeface="Courier New" pitchFamily="49" charset="0"/>
              <a:buChar char="o"/>
            </a:pPr>
            <a:r>
              <a:rPr lang="en-US" sz="2400" dirty="0" smtClean="0">
                <a:latin typeface="Times New Roman" pitchFamily="18" charset="0"/>
                <a:cs typeface="Times New Roman" pitchFamily="18" charset="0"/>
              </a:rPr>
              <a:t>It's difficult to estimate "true costs" or opportunity cost</a:t>
            </a:r>
          </a:p>
          <a:p>
            <a:pPr lvl="1">
              <a:buFont typeface="Courier New" pitchFamily="49" charset="0"/>
              <a:buChar char="o"/>
            </a:pPr>
            <a:r>
              <a:rPr lang="en-US" sz="2400" dirty="0" smtClean="0">
                <a:latin typeface="Times New Roman" pitchFamily="18" charset="0"/>
                <a:cs typeface="Times New Roman" pitchFamily="18" charset="0"/>
              </a:rPr>
              <a:t>Allocation of costs; often very difficult</a:t>
            </a:r>
          </a:p>
          <a:p>
            <a:endParaRPr lang="en-US" sz="2400" b="1" dirty="0" smtClean="0">
              <a:latin typeface="Times New Roman" pitchFamily="18" charset="0"/>
              <a:cs typeface="Times New Roman" pitchFamily="18" charset="0"/>
            </a:endParaRPr>
          </a:p>
          <a:p>
            <a:pPr marL="354013" indent="-354013">
              <a:lnSpc>
                <a:spcPct val="80000"/>
              </a:lnSpc>
              <a:buFont typeface="Monotype Sorts" charset="2"/>
              <a:buAutoNum type="arabicPeriod"/>
              <a:tabLst>
                <a:tab pos="354013" algn="l"/>
                <a:tab pos="536575" algn="l"/>
              </a:tabLst>
            </a:pPr>
            <a:endParaRPr lang="en-GB" sz="2400" dirty="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63562"/>
          </a:xfrm>
          <a:gradFill>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gradFill>
        </p:spPr>
        <p:txBody>
          <a:bodyPr>
            <a:normAutofit/>
          </a:bodyPr>
          <a:lstStyle/>
          <a:p>
            <a:pPr algn="ctr"/>
            <a:r>
              <a:rPr lang="en-US" sz="2800" b="1" dirty="0" smtClean="0">
                <a:latin typeface="Times New Roman" pitchFamily="18" charset="0"/>
                <a:cs typeface="Times New Roman" pitchFamily="18" charset="0"/>
              </a:rPr>
              <a:t>References</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0" y="1066800"/>
            <a:ext cx="8933688" cy="5791200"/>
          </a:xfrm>
        </p:spPr>
        <p:txBody>
          <a:bodyPr>
            <a:normAutofit/>
          </a:bodyPr>
          <a:lstStyle/>
          <a:p>
            <a:r>
              <a:rPr lang="en-US" sz="2400" dirty="0" err="1" smtClean="0">
                <a:latin typeface="Times New Roman" pitchFamily="18" charset="0"/>
                <a:cs typeface="Times New Roman" pitchFamily="18" charset="0"/>
              </a:rPr>
              <a:t>Creese</a:t>
            </a:r>
            <a:r>
              <a:rPr lang="en-US" sz="2400" dirty="0" smtClean="0">
                <a:latin typeface="Times New Roman" pitchFamily="18" charset="0"/>
                <a:cs typeface="Times New Roman" pitchFamily="18" charset="0"/>
              </a:rPr>
              <a:t> A, Parker D. Cost Analysis in Primary Health Care. A training manual for </a:t>
            </a:r>
            <a:r>
              <a:rPr lang="en-US" sz="2400" dirty="0" err="1" smtClean="0">
                <a:latin typeface="Times New Roman" pitchFamily="18" charset="0"/>
                <a:cs typeface="Times New Roman" pitchFamily="18" charset="0"/>
              </a:rPr>
              <a:t>programme</a:t>
            </a:r>
            <a:r>
              <a:rPr lang="en-US" sz="2400" dirty="0" smtClean="0">
                <a:latin typeface="Times New Roman" pitchFamily="18" charset="0"/>
                <a:cs typeface="Times New Roman" pitchFamily="18" charset="0"/>
              </a:rPr>
              <a:t> managers. Geneva: World Health Organization; 1994. </a:t>
            </a:r>
          </a:p>
          <a:p>
            <a:r>
              <a:rPr lang="en-US" sz="2400" dirty="0" smtClean="0">
                <a:latin typeface="Times New Roman" pitchFamily="18" charset="0"/>
                <a:cs typeface="Times New Roman" pitchFamily="18" charset="0"/>
              </a:rPr>
              <a:t>Torres T, </a:t>
            </a:r>
            <a:r>
              <a:rPr lang="en-US" sz="2400" dirty="0" err="1" smtClean="0">
                <a:latin typeface="Times New Roman" pitchFamily="18" charset="0"/>
                <a:cs typeface="Times New Roman" pitchFamily="18" charset="0"/>
              </a:rPr>
              <a:t>Baltussen</a:t>
            </a:r>
            <a:r>
              <a:rPr lang="en-US" sz="2400" dirty="0" smtClean="0">
                <a:latin typeface="Times New Roman" pitchFamily="18" charset="0"/>
                <a:cs typeface="Times New Roman" pitchFamily="18" charset="0"/>
              </a:rPr>
              <a:t> R, Adam T, </a:t>
            </a:r>
            <a:r>
              <a:rPr lang="en-US" sz="2400" dirty="0" err="1" smtClean="0">
                <a:latin typeface="Times New Roman" pitchFamily="18" charset="0"/>
                <a:cs typeface="Times New Roman" pitchFamily="18" charset="0"/>
              </a:rPr>
              <a:t>Hutubessy</a:t>
            </a:r>
            <a:r>
              <a:rPr lang="en-US" sz="2400" dirty="0" smtClean="0">
                <a:latin typeface="Times New Roman" pitchFamily="18" charset="0"/>
                <a:cs typeface="Times New Roman" pitchFamily="18" charset="0"/>
              </a:rPr>
              <a:t> R, </a:t>
            </a:r>
            <a:r>
              <a:rPr lang="en-US" sz="2400" dirty="0" err="1" smtClean="0">
                <a:latin typeface="Times New Roman" pitchFamily="18" charset="0"/>
                <a:cs typeface="Times New Roman" pitchFamily="18" charset="0"/>
              </a:rPr>
              <a:t>Acharya</a:t>
            </a:r>
            <a:r>
              <a:rPr lang="en-US" sz="2400" dirty="0" smtClean="0">
                <a:latin typeface="Times New Roman" pitchFamily="18" charset="0"/>
                <a:cs typeface="Times New Roman" pitchFamily="18" charset="0"/>
              </a:rPr>
              <a:t> A, </a:t>
            </a:r>
            <a:r>
              <a:rPr lang="en-US" sz="2400" dirty="0" err="1" smtClean="0">
                <a:latin typeface="Times New Roman" pitchFamily="18" charset="0"/>
                <a:cs typeface="Times New Roman" pitchFamily="18" charset="0"/>
              </a:rPr>
              <a:t>EvansD</a:t>
            </a:r>
            <a:r>
              <a:rPr lang="en-US" sz="2400" dirty="0" smtClean="0">
                <a:latin typeface="Times New Roman" pitchFamily="18" charset="0"/>
                <a:cs typeface="Times New Roman" pitchFamily="18" charset="0"/>
              </a:rPr>
              <a:t>, Murray C. WHO Guide to cost effectiveness analysis. Geneva: World Health Organization; 2003.</a:t>
            </a:r>
          </a:p>
          <a:p>
            <a:r>
              <a:rPr lang="en-US" sz="2400" dirty="0" smtClean="0">
                <a:latin typeface="Times New Roman" pitchFamily="18" charset="0"/>
                <a:cs typeface="Times New Roman" pitchFamily="18" charset="0"/>
              </a:rPr>
              <a:t>Hutton G, </a:t>
            </a:r>
            <a:r>
              <a:rPr lang="en-US" sz="2400" dirty="0" err="1" smtClean="0">
                <a:latin typeface="Times New Roman" pitchFamily="18" charset="0"/>
                <a:cs typeface="Times New Roman" pitchFamily="18" charset="0"/>
              </a:rPr>
              <a:t>Rehfuess</a:t>
            </a:r>
            <a:r>
              <a:rPr lang="en-US" sz="2400" dirty="0" smtClean="0">
                <a:latin typeface="Times New Roman" pitchFamily="18" charset="0"/>
                <a:cs typeface="Times New Roman" pitchFamily="18" charset="0"/>
              </a:rPr>
              <a:t> E. Guidelines for conducting cost–benefit analysis of household energy and health interventions. Geneva: World Health Organization; 2006.</a:t>
            </a:r>
          </a:p>
          <a:p>
            <a:r>
              <a:rPr lang="en-US" sz="2400" dirty="0" smtClean="0">
                <a:latin typeface="Times New Roman" pitchFamily="18" charset="0"/>
                <a:cs typeface="Times New Roman" pitchFamily="18" charset="0"/>
              </a:rPr>
              <a:t>Module E Cost and Sustainability analysis. Aga Khan Foundation</a:t>
            </a:r>
          </a:p>
          <a:p>
            <a:r>
              <a:rPr lang="en-US" sz="2400" dirty="0" smtClean="0">
                <a:latin typeface="Times New Roman" pitchFamily="18" charset="0"/>
                <a:cs typeface="Times New Roman" pitchFamily="18" charset="0"/>
              </a:rPr>
              <a:t>Cost Analysis Methods. Available </a:t>
            </a:r>
            <a:r>
              <a:rPr lang="en-US" sz="2400" smtClean="0">
                <a:latin typeface="Times New Roman" pitchFamily="18" charset="0"/>
                <a:cs typeface="Times New Roman" pitchFamily="18" charset="0"/>
              </a:rPr>
              <a:t>from URL: www.nlm.nih.gov/nichsr</a:t>
            </a:r>
            <a:r>
              <a:rPr lang="en-US" sz="2400" dirty="0" smtClean="0">
                <a:latin typeface="Times New Roman" pitchFamily="18" charset="0"/>
                <a:cs typeface="Times New Roman" pitchFamily="18" charset="0"/>
              </a:rPr>
              <a:t>/</a:t>
            </a:r>
          </a:p>
          <a:p>
            <a:endParaRPr lang="en-US" sz="2400"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3200"/>
            <a:ext cx="9144000" cy="114300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50800" dist="50800" dir="5400000" algn="ctr" rotWithShape="0">
              <a:schemeClr val="tx2">
                <a:lumMod val="60000"/>
                <a:lumOff val="40000"/>
              </a:schemeClr>
            </a:outerShdw>
          </a:effectLst>
        </p:spPr>
        <p:txBody>
          <a:bodyPr/>
          <a:lstStyle/>
          <a:p>
            <a:pPr algn="ctr"/>
            <a:r>
              <a:rPr lang="en-US" b="1" dirty="0" smtClean="0"/>
              <a:t>Thanks</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a:gradFill>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gradFill>
        </p:spPr>
        <p:txBody>
          <a:bodyPr>
            <a:normAutofit/>
          </a:bodyPr>
          <a:lstStyle/>
          <a:p>
            <a:pPr algn="ctr"/>
            <a:r>
              <a:rPr lang="en-US" sz="2800" b="1" dirty="0" smtClean="0">
                <a:latin typeface="Times New Roman" pitchFamily="18" charset="0"/>
                <a:cs typeface="Times New Roman" pitchFamily="18" charset="0"/>
              </a:rPr>
              <a:t>What is Cost Analysis</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304800" y="1295400"/>
            <a:ext cx="8534400" cy="5257800"/>
          </a:xfrm>
        </p:spPr>
        <p:txBody>
          <a:bodyPr>
            <a:noAutofit/>
          </a:bodyPr>
          <a:lstStyle/>
          <a:p>
            <a:pPr>
              <a:buNone/>
            </a:pPr>
            <a:r>
              <a:rPr lang="en-US" sz="2400" b="1" dirty="0" smtClean="0">
                <a:latin typeface="Times New Roman" pitchFamily="18" charset="0"/>
                <a:cs typeface="Times New Roman" pitchFamily="18" charset="0"/>
              </a:rPr>
              <a:t>Definition:- </a:t>
            </a:r>
          </a:p>
          <a:p>
            <a:pPr lvl="1">
              <a:buFont typeface="Arial" pitchFamily="34" charset="0"/>
              <a:buChar char="•"/>
            </a:pPr>
            <a:r>
              <a:rPr lang="en-US" sz="2400" dirty="0" smtClean="0">
                <a:latin typeface="Times New Roman" pitchFamily="18" charset="0"/>
                <a:cs typeface="Times New Roman" pitchFamily="18" charset="0"/>
              </a:rPr>
              <a:t>It is the element-by-element examination of the expenditure to determine how resources have been spent.</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 critical process needed to solve management problems</a:t>
            </a: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Helps to understand how funds have been used</a:t>
            </a: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Guides in optimal utilization of scarce resources</a:t>
            </a:r>
          </a:p>
          <a:p>
            <a:pPr>
              <a:buFont typeface="Arial" pitchFamily="34" charset="0"/>
              <a:buChar char="•"/>
            </a:pPr>
            <a:endParaRPr lang="en-US" sz="2400" dirty="0" smtClean="0">
              <a:latin typeface="Times New Roman" pitchFamily="18" charset="0"/>
              <a:cs typeface="Times New Roman" pitchFamily="18" charset="0"/>
            </a:endParaRPr>
          </a:p>
          <a:p>
            <a:pPr>
              <a:buNone/>
            </a:pPr>
            <a:endParaRPr lang="en-US" sz="2400" b="1" dirty="0" smtClean="0">
              <a:latin typeface="Times New Roman" pitchFamily="18" charset="0"/>
              <a:cs typeface="Times New Roman" pitchFamily="18" charset="0"/>
            </a:endParaRPr>
          </a:p>
          <a:p>
            <a:pPr>
              <a:buNone/>
            </a:pPr>
            <a:endParaRPr lang="en-US" sz="2400" b="1" dirty="0" smtClean="0">
              <a:latin typeface="Times New Roman" pitchFamily="18" charset="0"/>
              <a:cs typeface="Times New Roman" pitchFamily="18" charset="0"/>
            </a:endParaRPr>
          </a:p>
          <a:p>
            <a:pPr>
              <a:buNone/>
            </a:pPr>
            <a:endParaRPr lang="en-US" sz="24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a:gradFill>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gradFill>
        </p:spPr>
        <p:txBody>
          <a:bodyPr>
            <a:normAutofit/>
          </a:bodyPr>
          <a:lstStyle/>
          <a:p>
            <a:pPr algn="ctr"/>
            <a:r>
              <a:rPr lang="en-US" sz="2800" b="1" dirty="0" smtClean="0">
                <a:latin typeface="Times New Roman" pitchFamily="18" charset="0"/>
                <a:cs typeface="Times New Roman" pitchFamily="18" charset="0"/>
              </a:rPr>
              <a:t>Uses of Cost Analysis</a:t>
            </a:r>
            <a:endParaRPr lang="en-US" sz="2800" b="1" dirty="0">
              <a:latin typeface="Times New Roman" pitchFamily="18" charset="0"/>
              <a:cs typeface="Times New Roman" pitchFamily="18" charset="0"/>
            </a:endParaRPr>
          </a:p>
        </p:txBody>
      </p:sp>
      <p:sp>
        <p:nvSpPr>
          <p:cNvPr id="5" name="Content Placeholder 4"/>
          <p:cNvSpPr>
            <a:spLocks noGrp="1"/>
          </p:cNvSpPr>
          <p:nvPr>
            <p:ph idx="1"/>
          </p:nvPr>
        </p:nvSpPr>
        <p:spPr>
          <a:xfrm>
            <a:off x="1066800" y="990600"/>
            <a:ext cx="8077200" cy="5638800"/>
          </a:xfrm>
        </p:spPr>
        <p:txBody>
          <a:bodyPr>
            <a:normAutofit/>
          </a:bodyPr>
          <a:lstStyle/>
          <a:p>
            <a:pPr marL="539496" lvl="0" indent="-457200">
              <a:buFont typeface="+mj-lt"/>
              <a:buAutoNum type="arabicPeriod"/>
            </a:pPr>
            <a:r>
              <a:rPr lang="en-US" sz="2400" dirty="0" smtClean="0">
                <a:latin typeface="Times New Roman" pitchFamily="18" charset="0"/>
                <a:cs typeface="Times New Roman" pitchFamily="18" charset="0"/>
              </a:rPr>
              <a:t>Accountability- Keeping track</a:t>
            </a:r>
          </a:p>
          <a:p>
            <a:pPr marL="539496" indent="-457200">
              <a:buFont typeface="+mj-lt"/>
              <a:buAutoNum type="arabicPeriod"/>
            </a:pPr>
            <a:endParaRPr lang="en-US" sz="2400" dirty="0" smtClean="0">
              <a:latin typeface="Times New Roman" pitchFamily="18" charset="0"/>
              <a:cs typeface="Times New Roman" pitchFamily="18" charset="0"/>
            </a:endParaRPr>
          </a:p>
          <a:p>
            <a:pPr marL="539496" indent="-457200">
              <a:buFont typeface="+mj-lt"/>
              <a:buAutoNum type="arabicPeriod"/>
            </a:pPr>
            <a:r>
              <a:rPr lang="en-US" sz="2400" dirty="0" smtClean="0">
                <a:latin typeface="Times New Roman" pitchFamily="18" charset="0"/>
                <a:cs typeface="Times New Roman" pitchFamily="18" charset="0"/>
              </a:rPr>
              <a:t>Assessing Efficiency</a:t>
            </a:r>
          </a:p>
          <a:p>
            <a:pPr marL="539496" lvl="0" indent="-457200">
              <a:buFont typeface="+mj-lt"/>
              <a:buAutoNum type="arabicPeriod"/>
            </a:pPr>
            <a:endParaRPr lang="en-US" sz="2400" dirty="0" smtClean="0">
              <a:latin typeface="Times New Roman" pitchFamily="18" charset="0"/>
              <a:cs typeface="Times New Roman" pitchFamily="18" charset="0"/>
            </a:endParaRPr>
          </a:p>
          <a:p>
            <a:pPr marL="539496" lvl="0" indent="-457200">
              <a:buFont typeface="+mj-lt"/>
              <a:buAutoNum type="arabicPeriod"/>
            </a:pPr>
            <a:r>
              <a:rPr lang="en-US" sz="2400" dirty="0" smtClean="0">
                <a:latin typeface="Times New Roman" pitchFamily="18" charset="0"/>
                <a:cs typeface="Times New Roman" pitchFamily="18" charset="0"/>
              </a:rPr>
              <a:t>Assessing Equity</a:t>
            </a:r>
          </a:p>
          <a:p>
            <a:pPr marL="539496" lvl="0" indent="-457200">
              <a:buFont typeface="+mj-lt"/>
              <a:buAutoNum type="arabicPeriod"/>
            </a:pPr>
            <a:endParaRPr lang="en-US" sz="2400" dirty="0" smtClean="0">
              <a:latin typeface="Times New Roman" pitchFamily="18" charset="0"/>
              <a:cs typeface="Times New Roman" pitchFamily="18" charset="0"/>
            </a:endParaRPr>
          </a:p>
          <a:p>
            <a:pPr marL="539496" lvl="0" indent="-457200">
              <a:buFont typeface="+mj-lt"/>
              <a:buAutoNum type="arabicPeriod"/>
            </a:pPr>
            <a:r>
              <a:rPr lang="en-US" sz="2400" dirty="0" smtClean="0">
                <a:latin typeface="Times New Roman" pitchFamily="18" charset="0"/>
                <a:cs typeface="Times New Roman" pitchFamily="18" charset="0"/>
              </a:rPr>
              <a:t>Assessing Priorities</a:t>
            </a:r>
          </a:p>
          <a:p>
            <a:pPr marL="539496" lvl="0" indent="-457200">
              <a:buFont typeface="+mj-lt"/>
              <a:buAutoNum type="arabicPeriod"/>
            </a:pPr>
            <a:endParaRPr lang="en-US" sz="2400" dirty="0" smtClean="0">
              <a:latin typeface="Times New Roman" pitchFamily="18" charset="0"/>
              <a:cs typeface="Times New Roman" pitchFamily="18" charset="0"/>
            </a:endParaRPr>
          </a:p>
          <a:p>
            <a:pPr marL="539496" lvl="0" indent="-457200">
              <a:buFont typeface="+mj-lt"/>
              <a:buAutoNum type="arabicPeriod"/>
            </a:pPr>
            <a:r>
              <a:rPr lang="en-US" sz="2400" dirty="0" smtClean="0">
                <a:latin typeface="Times New Roman" pitchFamily="18" charset="0"/>
                <a:cs typeface="Times New Roman" pitchFamily="18" charset="0"/>
              </a:rPr>
              <a:t>Making cost projections</a:t>
            </a:r>
          </a:p>
          <a:p>
            <a:pPr marL="539496" indent="-457200">
              <a:buFont typeface="+mj-lt"/>
              <a:buAutoNum type="arabicPeriod"/>
            </a:pPr>
            <a:endParaRPr lang="en-US" sz="2400" dirty="0" smtClean="0">
              <a:latin typeface="Times New Roman" pitchFamily="18" charset="0"/>
              <a:cs typeface="Times New Roman" pitchFamily="18" charset="0"/>
            </a:endParaRPr>
          </a:p>
          <a:p>
            <a:pPr marL="539496" indent="-457200">
              <a:buFont typeface="+mj-lt"/>
              <a:buAutoNum type="arabicPeriod"/>
            </a:pPr>
            <a:r>
              <a:rPr lang="en-US" sz="2400" dirty="0" smtClean="0">
                <a:latin typeface="Times New Roman" pitchFamily="18" charset="0"/>
                <a:cs typeface="Times New Roman" pitchFamily="18" charset="0"/>
              </a:rPr>
              <a:t>Considering cost recovery</a:t>
            </a:r>
            <a:endParaRPr lang="en-US" sz="24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a:noFill/>
        </p:spPr>
        <p:txBody>
          <a:bodyPr>
            <a:normAutofit/>
          </a:bodyPr>
          <a:lstStyle/>
          <a:p>
            <a:pPr algn="ctr"/>
            <a:r>
              <a:rPr lang="en-US" sz="2800" b="1" dirty="0" smtClean="0">
                <a:latin typeface="Times New Roman" pitchFamily="18" charset="0"/>
                <a:cs typeface="Times New Roman" pitchFamily="18" charset="0"/>
              </a:rPr>
              <a:t>Economical And Financial Cost Analysis </a:t>
            </a:r>
            <a:endParaRPr lang="en-US" sz="2800"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152400" y="746152"/>
          <a:ext cx="8763000" cy="5883248"/>
        </p:xfrm>
        <a:graphic>
          <a:graphicData uri="http://schemas.openxmlformats.org/drawingml/2006/table">
            <a:tbl>
              <a:tblPr firstRow="1" bandRow="1">
                <a:tableStyleId>{7DF18680-E054-41AD-8BC1-D1AEF772440D}</a:tableStyleId>
              </a:tblPr>
              <a:tblGrid>
                <a:gridCol w="1533525"/>
                <a:gridCol w="3432175"/>
                <a:gridCol w="3797300"/>
              </a:tblGrid>
              <a:tr h="557022">
                <a:tc>
                  <a:txBody>
                    <a:bodyPr/>
                    <a:lstStyle/>
                    <a:p>
                      <a:pPr algn="ctr"/>
                      <a:r>
                        <a:rPr lang="en-US" sz="2000" b="1" kern="1200" baseline="0" dirty="0" smtClean="0">
                          <a:latin typeface="Times New Roman" pitchFamily="18" charset="0"/>
                          <a:cs typeface="Times New Roman" pitchFamily="18" charset="0"/>
                        </a:rPr>
                        <a:t>Variable</a:t>
                      </a:r>
                      <a:endParaRPr lang="en-US" sz="2000" b="1" dirty="0">
                        <a:solidFill>
                          <a:schemeClr val="tx1"/>
                        </a:solidFill>
                        <a:latin typeface="Times New Roman" pitchFamily="18" charset="0"/>
                        <a:cs typeface="Times New Roman" pitchFamily="18" charset="0"/>
                      </a:endParaRPr>
                    </a:p>
                  </a:txBody>
                  <a:tcPr/>
                </a:tc>
                <a:tc>
                  <a:txBody>
                    <a:bodyPr/>
                    <a:lstStyle/>
                    <a:p>
                      <a:pPr algn="ctr"/>
                      <a:r>
                        <a:rPr lang="en-US" sz="2000" b="1" kern="1200" baseline="0" dirty="0" smtClean="0">
                          <a:latin typeface="Times New Roman" pitchFamily="18" charset="0"/>
                          <a:cs typeface="Times New Roman" pitchFamily="18" charset="0"/>
                        </a:rPr>
                        <a:t>Financial analysis</a:t>
                      </a:r>
                      <a:endParaRPr lang="en-US" sz="2000" b="1" dirty="0">
                        <a:solidFill>
                          <a:schemeClr val="tx1"/>
                        </a:solidFill>
                        <a:latin typeface="Times New Roman" pitchFamily="18" charset="0"/>
                        <a:cs typeface="Times New Roman" pitchFamily="18" charset="0"/>
                      </a:endParaRPr>
                    </a:p>
                  </a:txBody>
                  <a:tcPr/>
                </a:tc>
                <a:tc>
                  <a:txBody>
                    <a:bodyPr/>
                    <a:lstStyle/>
                    <a:p>
                      <a:pPr algn="ctr"/>
                      <a:r>
                        <a:rPr lang="en-US" sz="2000" b="1" kern="1200" baseline="0" dirty="0" smtClean="0">
                          <a:latin typeface="Times New Roman" pitchFamily="18" charset="0"/>
                          <a:cs typeface="Times New Roman" pitchFamily="18" charset="0"/>
                        </a:rPr>
                        <a:t>Economic analysis</a:t>
                      </a:r>
                      <a:endParaRPr lang="en-US" sz="2000" b="1" dirty="0">
                        <a:solidFill>
                          <a:schemeClr val="tx1"/>
                        </a:solidFill>
                        <a:latin typeface="Times New Roman" pitchFamily="18" charset="0"/>
                        <a:cs typeface="Times New Roman" pitchFamily="18" charset="0"/>
                      </a:endParaRPr>
                    </a:p>
                  </a:txBody>
                  <a:tcPr/>
                </a:tc>
              </a:tr>
              <a:tr h="799597">
                <a:tc rowSpan="3">
                  <a:txBody>
                    <a:bodyPr/>
                    <a:lstStyle/>
                    <a:p>
                      <a:r>
                        <a:rPr lang="en-US" sz="2000" b="1" kern="1200" baseline="0" dirty="0" smtClean="0">
                          <a:latin typeface="Times New Roman" pitchFamily="18" charset="0"/>
                          <a:cs typeface="Times New Roman" pitchFamily="18" charset="0"/>
                        </a:rPr>
                        <a:t>Costs</a:t>
                      </a:r>
                      <a:endParaRPr lang="en-US" sz="2000" b="1" dirty="0">
                        <a:solidFill>
                          <a:schemeClr val="tx1"/>
                        </a:solidFill>
                        <a:latin typeface="Times New Roman" pitchFamily="18" charset="0"/>
                        <a:cs typeface="Times New Roman" pitchFamily="18" charset="0"/>
                      </a:endParaRPr>
                    </a:p>
                  </a:txBody>
                  <a:tcPr/>
                </a:tc>
                <a:tc>
                  <a:txBody>
                    <a:bodyPr/>
                    <a:lstStyle/>
                    <a:p>
                      <a:r>
                        <a:rPr lang="en-US" sz="2000" kern="1200" baseline="0" dirty="0" smtClean="0">
                          <a:latin typeface="Times New Roman" pitchFamily="18" charset="0"/>
                          <a:cs typeface="Times New Roman" pitchFamily="18" charset="0"/>
                        </a:rPr>
                        <a:t>Monetary cost. </a:t>
                      </a:r>
                      <a:endParaRPr lang="en-US" sz="2000" b="0" dirty="0">
                        <a:solidFill>
                          <a:schemeClr val="tx1"/>
                        </a:solidFill>
                        <a:latin typeface="Times New Roman" pitchFamily="18" charset="0"/>
                        <a:cs typeface="Times New Roman" pitchFamily="18" charset="0"/>
                      </a:endParaRPr>
                    </a:p>
                  </a:txBody>
                  <a:tcPr/>
                </a:tc>
                <a:tc>
                  <a:txBody>
                    <a:bodyPr/>
                    <a:lstStyle/>
                    <a:p>
                      <a:r>
                        <a:rPr lang="en-US" sz="2000" kern="1200" baseline="0" dirty="0" smtClean="0">
                          <a:latin typeface="Times New Roman" pitchFamily="18" charset="0"/>
                          <a:cs typeface="Times New Roman" pitchFamily="18" charset="0"/>
                        </a:rPr>
                        <a:t>Economic (“opportunity”) cost.</a:t>
                      </a:r>
                      <a:endParaRPr lang="en-US" sz="2000" b="0" dirty="0">
                        <a:solidFill>
                          <a:schemeClr val="tx1"/>
                        </a:solidFill>
                        <a:latin typeface="Times New Roman" pitchFamily="18" charset="0"/>
                        <a:cs typeface="Times New Roman" pitchFamily="18" charset="0"/>
                      </a:endParaRPr>
                    </a:p>
                  </a:txBody>
                  <a:tcPr/>
                </a:tc>
              </a:tr>
              <a:tr h="1527319">
                <a:tc vMerge="1">
                  <a:txBody>
                    <a:bodyPr/>
                    <a:lstStyle/>
                    <a:p>
                      <a:endParaRPr lang="en-US" dirty="0"/>
                    </a:p>
                  </a:txBody>
                  <a:tcPr/>
                </a:tc>
                <a:tc>
                  <a:txBody>
                    <a:bodyPr/>
                    <a:lstStyle/>
                    <a:p>
                      <a:r>
                        <a:rPr lang="en-US" sz="2000" kern="1200" baseline="0" dirty="0" err="1" smtClean="0">
                          <a:latin typeface="Times New Roman" pitchFamily="18" charset="0"/>
                          <a:cs typeface="Times New Roman" pitchFamily="18" charset="0"/>
                        </a:rPr>
                        <a:t>e.g</a:t>
                      </a:r>
                      <a:r>
                        <a:rPr lang="en-US" sz="2000" kern="1200" baseline="0" dirty="0" smtClean="0">
                          <a:latin typeface="Times New Roman" pitchFamily="18" charset="0"/>
                          <a:cs typeface="Times New Roman" pitchFamily="18" charset="0"/>
                        </a:rPr>
                        <a:t>, actual monetary payments for human resources, materials, or infrastructure </a:t>
                      </a:r>
                      <a:endParaRPr lang="en-US" sz="2000" b="0" dirty="0">
                        <a:solidFill>
                          <a:schemeClr val="tx1"/>
                        </a:solidFill>
                        <a:latin typeface="Times New Roman" pitchFamily="18" charset="0"/>
                        <a:cs typeface="Times New Roman" pitchFamily="18" charset="0"/>
                      </a:endParaRPr>
                    </a:p>
                  </a:txBody>
                  <a:tcPr/>
                </a:tc>
                <a:tc>
                  <a:txBody>
                    <a:bodyPr/>
                    <a:lstStyle/>
                    <a:p>
                      <a:r>
                        <a:rPr lang="en-US" sz="2000" kern="1200" baseline="0" dirty="0" err="1" smtClean="0">
                          <a:latin typeface="Times New Roman" pitchFamily="18" charset="0"/>
                          <a:cs typeface="Times New Roman" pitchFamily="18" charset="0"/>
                        </a:rPr>
                        <a:t>e.g</a:t>
                      </a:r>
                      <a:r>
                        <a:rPr lang="en-US" sz="2000" kern="1200" baseline="0" dirty="0" smtClean="0">
                          <a:latin typeface="Times New Roman" pitchFamily="18" charset="0"/>
                          <a:cs typeface="Times New Roman" pitchFamily="18" charset="0"/>
                        </a:rPr>
                        <a:t>, volunteer workers and donated goods</a:t>
                      </a:r>
                      <a:endParaRPr lang="en-US" sz="2000" b="0" dirty="0" smtClean="0">
                        <a:solidFill>
                          <a:schemeClr val="tx1"/>
                        </a:solidFill>
                        <a:latin typeface="Times New Roman" pitchFamily="18" charset="0"/>
                        <a:cs typeface="Times New Roman" pitchFamily="18" charset="0"/>
                      </a:endParaRPr>
                    </a:p>
                  </a:txBody>
                  <a:tcPr/>
                </a:tc>
              </a:tr>
              <a:tr h="799597">
                <a:tc vMerge="1">
                  <a:txBody>
                    <a:bodyPr/>
                    <a:lstStyle/>
                    <a:p>
                      <a:endParaRPr lang="en-US" dirty="0"/>
                    </a:p>
                  </a:txBody>
                  <a:tcPr/>
                </a:tc>
                <a:tc>
                  <a:txBody>
                    <a:bodyPr/>
                    <a:lstStyle/>
                    <a:p>
                      <a:r>
                        <a:rPr lang="en-US" sz="2000" kern="1200" baseline="0" dirty="0" smtClean="0">
                          <a:latin typeface="Times New Roman" pitchFamily="18" charset="0"/>
                          <a:cs typeface="Times New Roman" pitchFamily="18" charset="0"/>
                        </a:rPr>
                        <a:t>Valuation using market interest rates. </a:t>
                      </a:r>
                      <a:endParaRPr lang="en-US" sz="2000" b="0" dirty="0">
                        <a:solidFill>
                          <a:schemeClr val="tx1"/>
                        </a:solidFill>
                        <a:latin typeface="Times New Roman" pitchFamily="18" charset="0"/>
                        <a:cs typeface="Times New Roman" pitchFamily="18" charset="0"/>
                      </a:endParaRPr>
                    </a:p>
                  </a:txBody>
                  <a:tcPr/>
                </a:tc>
                <a:tc>
                  <a:txBody>
                    <a:bodyPr/>
                    <a:lstStyle/>
                    <a:p>
                      <a:r>
                        <a:rPr lang="en-US" sz="2000" kern="1200" baseline="0" dirty="0" smtClean="0">
                          <a:latin typeface="Times New Roman" pitchFamily="18" charset="0"/>
                          <a:cs typeface="Times New Roman" pitchFamily="18" charset="0"/>
                        </a:rPr>
                        <a:t>Valuation using a discount rate</a:t>
                      </a:r>
                      <a:endParaRPr lang="en-US" sz="2000" b="0" kern="1200" baseline="0" dirty="0" smtClean="0">
                        <a:solidFill>
                          <a:schemeClr val="tx1"/>
                        </a:solidFill>
                        <a:latin typeface="Times New Roman" pitchFamily="18" charset="0"/>
                        <a:ea typeface="+mn-ea"/>
                        <a:cs typeface="Times New Roman" pitchFamily="18" charset="0"/>
                      </a:endParaRPr>
                    </a:p>
                  </a:txBody>
                  <a:tcPr/>
                </a:tc>
              </a:tr>
              <a:tr h="1794015">
                <a:tc rowSpan="2">
                  <a:txBody>
                    <a:bodyPr/>
                    <a:lstStyle/>
                    <a:p>
                      <a:r>
                        <a:rPr lang="en-US" sz="2000" b="1" kern="1200" baseline="0" dirty="0" smtClean="0">
                          <a:latin typeface="Times New Roman" pitchFamily="18" charset="0"/>
                          <a:cs typeface="Times New Roman" pitchFamily="18" charset="0"/>
                        </a:rPr>
                        <a:t>Outcomes</a:t>
                      </a:r>
                      <a:endParaRPr lang="en-US" sz="2000" b="1" kern="1200" baseline="0" dirty="0" smtClean="0">
                        <a:solidFill>
                          <a:schemeClr val="tx1"/>
                        </a:solidFill>
                        <a:latin typeface="Times New Roman" pitchFamily="18" charset="0"/>
                        <a:ea typeface="+mn-ea"/>
                        <a:cs typeface="Times New Roman" pitchFamily="18" charset="0"/>
                      </a:endParaRPr>
                    </a:p>
                  </a:txBody>
                  <a:tcPr/>
                </a:tc>
                <a:tc>
                  <a:txBody>
                    <a:bodyPr/>
                    <a:lstStyle/>
                    <a:p>
                      <a:r>
                        <a:rPr lang="en-US" sz="2000" kern="1200" baseline="0" dirty="0" smtClean="0">
                          <a:latin typeface="Times New Roman" pitchFamily="18" charset="0"/>
                          <a:cs typeface="Times New Roman" pitchFamily="18" charset="0"/>
                        </a:rPr>
                        <a:t>Income; expenditure; cash flow; profit; end-of-period balance; internal financial rate of return; net present financial value.</a:t>
                      </a:r>
                      <a:endParaRPr lang="en-US" sz="2000" b="0" dirty="0">
                        <a:solidFill>
                          <a:schemeClr val="tx1"/>
                        </a:solidFill>
                        <a:latin typeface="Times New Roman" pitchFamily="18" charset="0"/>
                        <a:cs typeface="Times New Roman" pitchFamily="18" charset="0"/>
                      </a:endParaRPr>
                    </a:p>
                  </a:txBody>
                  <a:tcPr/>
                </a:tc>
                <a:tc>
                  <a:txBody>
                    <a:bodyPr/>
                    <a:lstStyle/>
                    <a:p>
                      <a:r>
                        <a:rPr lang="en-US" sz="2000" kern="1200" baseline="0" dirty="0" smtClean="0">
                          <a:latin typeface="Times New Roman" pitchFamily="18" charset="0"/>
                          <a:cs typeface="Times New Roman" pitchFamily="18" charset="0"/>
                        </a:rPr>
                        <a:t>Benefit–cost ratio; internal economic rate of return; net present value.</a:t>
                      </a:r>
                      <a:endParaRPr lang="en-US" sz="2000" b="0" dirty="0">
                        <a:solidFill>
                          <a:schemeClr val="tx1"/>
                        </a:solidFill>
                        <a:latin typeface="Times New Roman" pitchFamily="18" charset="0"/>
                        <a:cs typeface="Times New Roman" pitchFamily="18" charset="0"/>
                      </a:endParaRPr>
                    </a:p>
                  </a:txBody>
                  <a:tcPr/>
                </a:tc>
              </a:tr>
              <a:tr h="405698">
                <a:tc vMerge="1">
                  <a:txBody>
                    <a:bodyPr/>
                    <a:lstStyle/>
                    <a:p>
                      <a:endParaRPr lang="en-US" sz="1800" b="1" kern="1200" baseline="0" dirty="0" smtClean="0">
                        <a:solidFill>
                          <a:schemeClr val="tx1"/>
                        </a:solidFill>
                        <a:latin typeface="Times New Roman" pitchFamily="18" charset="0"/>
                        <a:ea typeface="+mn-ea"/>
                        <a:cs typeface="Times New Roman" pitchFamily="18" charset="0"/>
                      </a:endParaRPr>
                    </a:p>
                  </a:txBody>
                  <a:tcPr/>
                </a:tc>
                <a:tc>
                  <a:txBody>
                    <a:bodyPr/>
                    <a:lstStyle/>
                    <a:p>
                      <a:r>
                        <a:rPr lang="en-US" sz="2000" kern="1200" baseline="0" dirty="0" smtClean="0">
                          <a:latin typeface="Times New Roman" pitchFamily="18" charset="0"/>
                          <a:cs typeface="Times New Roman" pitchFamily="18" charset="0"/>
                        </a:rPr>
                        <a:t>Financial consequences </a:t>
                      </a:r>
                    </a:p>
                  </a:txBody>
                  <a:tcPr/>
                </a:tc>
                <a:tc>
                  <a:txBody>
                    <a:bodyPr/>
                    <a:lstStyle/>
                    <a:p>
                      <a:r>
                        <a:rPr lang="en-US" sz="2000" kern="1200" baseline="0" dirty="0" smtClean="0">
                          <a:latin typeface="Times New Roman" pitchFamily="18" charset="0"/>
                          <a:cs typeface="Times New Roman" pitchFamily="18" charset="0"/>
                        </a:rPr>
                        <a:t>Resource consequences</a:t>
                      </a:r>
                      <a:endParaRPr lang="en-US" sz="2000" b="0" kern="1200" baseline="0" dirty="0" smtClean="0">
                        <a:solidFill>
                          <a:schemeClr val="tx1"/>
                        </a:solidFill>
                        <a:latin typeface="Times New Roman" pitchFamily="18" charset="0"/>
                        <a:ea typeface="+mn-ea"/>
                        <a:cs typeface="Times New Roman" pitchFamily="18" charset="0"/>
                      </a:endParaRPr>
                    </a:p>
                  </a:txBody>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 y="0"/>
            <a:ext cx="9143999" cy="685800"/>
          </a:xfrm>
          <a:noFill/>
        </p:spPr>
        <p:txBody>
          <a:bodyPr>
            <a:normAutofit/>
          </a:bodyPr>
          <a:lstStyle/>
          <a:p>
            <a:pPr algn="ctr"/>
            <a:r>
              <a:rPr lang="en-US" sz="2800" b="1" dirty="0" smtClean="0">
                <a:solidFill>
                  <a:schemeClr val="accent6">
                    <a:lumMod val="75000"/>
                  </a:schemeClr>
                </a:solidFill>
                <a:latin typeface="Times New Roman" pitchFamily="18" charset="0"/>
                <a:cs typeface="Times New Roman" pitchFamily="18" charset="0"/>
              </a:rPr>
              <a:t>Steps for Cost-Analysis</a:t>
            </a:r>
            <a:endParaRPr lang="en-US" sz="2800" b="1" dirty="0">
              <a:solidFill>
                <a:schemeClr val="accent6">
                  <a:lumMod val="75000"/>
                </a:schemeClr>
              </a:solidFill>
              <a:latin typeface="Times New Roman" pitchFamily="18" charset="0"/>
              <a:cs typeface="Times New Roman" pitchFamily="18" charset="0"/>
            </a:endParaRPr>
          </a:p>
        </p:txBody>
      </p:sp>
      <p:sp>
        <p:nvSpPr>
          <p:cNvPr id="1026" name="Text Box 2"/>
          <p:cNvSpPr txBox="1">
            <a:spLocks noChangeArrowheads="1"/>
          </p:cNvSpPr>
          <p:nvPr/>
        </p:nvSpPr>
        <p:spPr bwMode="auto">
          <a:xfrm>
            <a:off x="3200400" y="857250"/>
            <a:ext cx="2667000" cy="361950"/>
          </a:xfrm>
          <a:prstGeom prst="rect">
            <a:avLst/>
          </a:prstGeom>
          <a:solidFill>
            <a:srgbClr val="FBD4B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          Research Question</a:t>
            </a:r>
            <a:endParaRPr kumimoji="0" lang="en-US" sz="1600" b="0" i="0" u="none" strike="noStrike" cap="none" normalizeH="0" baseline="0" dirty="0" smtClean="0">
              <a:ln>
                <a:noFill/>
              </a:ln>
              <a:solidFill>
                <a:schemeClr val="tx1"/>
              </a:solidFill>
              <a:effectLst/>
              <a:latin typeface="Arial" pitchFamily="34" charset="0"/>
            </a:endParaRPr>
          </a:p>
        </p:txBody>
      </p:sp>
      <p:sp>
        <p:nvSpPr>
          <p:cNvPr id="1027" name="Text Box 3"/>
          <p:cNvSpPr txBox="1">
            <a:spLocks noChangeArrowheads="1"/>
          </p:cNvSpPr>
          <p:nvPr/>
        </p:nvSpPr>
        <p:spPr bwMode="auto">
          <a:xfrm>
            <a:off x="3103564" y="1371600"/>
            <a:ext cx="2916237" cy="1828800"/>
          </a:xfrm>
          <a:prstGeom prst="rect">
            <a:avLst/>
          </a:prstGeom>
          <a:solidFill>
            <a:srgbClr val="FBD4B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Plan Cost- Analysis study</a:t>
            </a:r>
          </a:p>
          <a:p>
            <a:pPr marL="0" marR="0" lvl="0" indent="0" defTabSz="914400" rtl="0" eaLnBrk="1" fontAlgn="base" latinLnBrk="0" hangingPunct="1">
              <a:lnSpc>
                <a:spcPct val="100000"/>
              </a:lnSpc>
              <a:spcBef>
                <a:spcPct val="0"/>
              </a:spcBef>
              <a:spcAft>
                <a:spcPts val="1000"/>
              </a:spcAft>
              <a:buClrTx/>
              <a:buSzTx/>
              <a:buFont typeface="Arial" pitchFamily="34" charset="0"/>
              <a:buChar char="•"/>
              <a:tabLst/>
            </a:pPr>
            <a:r>
              <a:rPr kumimoji="0" lang="en-US" sz="160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Setting scope of study</a:t>
            </a:r>
          </a:p>
          <a:p>
            <a:pPr marL="0" marR="0" lvl="0" indent="0" defTabSz="914400" rtl="0" eaLnBrk="1" fontAlgn="base" latinLnBrk="0" hangingPunct="1">
              <a:lnSpc>
                <a:spcPct val="100000"/>
              </a:lnSpc>
              <a:spcBef>
                <a:spcPct val="0"/>
              </a:spcBef>
              <a:spcAft>
                <a:spcPts val="1000"/>
              </a:spcAft>
              <a:buClrTx/>
              <a:buSzTx/>
              <a:buFont typeface="Arial" pitchFamily="34" charset="0"/>
              <a:buChar char="•"/>
              <a:tabLst/>
            </a:pPr>
            <a:r>
              <a:rPr kumimoji="0" lang="en-US" sz="160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Deciding on time trend</a:t>
            </a:r>
          </a:p>
          <a:p>
            <a:pPr marL="0" marR="0" lvl="0" indent="0" defTabSz="914400" rtl="0" eaLnBrk="1" fontAlgn="base" latinLnBrk="0" hangingPunct="1">
              <a:lnSpc>
                <a:spcPct val="100000"/>
              </a:lnSpc>
              <a:spcBef>
                <a:spcPct val="0"/>
              </a:spcBef>
              <a:spcAft>
                <a:spcPts val="1000"/>
              </a:spcAft>
              <a:buClrTx/>
              <a:buSzTx/>
              <a:buFont typeface="Arial" pitchFamily="34" charset="0"/>
              <a:buChar char="•"/>
              <a:tabLst/>
            </a:pPr>
            <a:r>
              <a:rPr kumimoji="0" lang="en-US" sz="160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Selecting sample</a:t>
            </a:r>
          </a:p>
          <a:p>
            <a:pPr marL="0" marR="0" lvl="0" indent="0" defTabSz="914400" rtl="0" eaLnBrk="1" fontAlgn="base" latinLnBrk="0" hangingPunct="1">
              <a:lnSpc>
                <a:spcPct val="100000"/>
              </a:lnSpc>
              <a:spcBef>
                <a:spcPct val="0"/>
              </a:spcBef>
              <a:spcAft>
                <a:spcPts val="1000"/>
              </a:spcAft>
              <a:buClrTx/>
              <a:buSzTx/>
              <a:buFont typeface="Arial" pitchFamily="34" charset="0"/>
              <a:buChar char="•"/>
              <a:tabLst/>
            </a:pPr>
            <a:r>
              <a:rPr kumimoji="0" lang="en-US" sz="160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Drawing </a:t>
            </a:r>
            <a:r>
              <a:rPr kumimoji="0" lang="en-US" sz="1600" i="0" u="none" strike="noStrike" cap="none" normalizeH="0" baseline="0" dirty="0" err="1" smtClean="0">
                <a:ln>
                  <a:noFill/>
                </a:ln>
                <a:solidFill>
                  <a:schemeClr val="tx1"/>
                </a:solidFill>
                <a:effectLst/>
                <a:latin typeface="Times New Roman" pitchFamily="18" charset="0"/>
                <a:ea typeface="Times New Roman" pitchFamily="18" charset="0"/>
                <a:cs typeface="Mangal" pitchFamily="2"/>
              </a:rPr>
              <a:t>iternary</a:t>
            </a:r>
            <a:r>
              <a:rPr kumimoji="0" lang="en-US" sz="160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 &amp; checklist</a:t>
            </a:r>
          </a:p>
          <a:p>
            <a:pPr marL="0" marR="0" lvl="0" indent="0"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endParaRPr>
          </a:p>
        </p:txBody>
      </p:sp>
      <p:sp>
        <p:nvSpPr>
          <p:cNvPr id="1028" name="Text Box 4"/>
          <p:cNvSpPr txBox="1">
            <a:spLocks noChangeArrowheads="1"/>
          </p:cNvSpPr>
          <p:nvPr/>
        </p:nvSpPr>
        <p:spPr bwMode="auto">
          <a:xfrm>
            <a:off x="649290" y="3432177"/>
            <a:ext cx="3505199" cy="1368425"/>
          </a:xfrm>
          <a:prstGeom prst="rect">
            <a:avLst/>
          </a:prstGeom>
          <a:solidFill>
            <a:srgbClr val="FBD4B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Cost estimation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 Identification and choice of costs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 Quantification of costs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 Valuation of costs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 Adjustment for differential timing </a:t>
            </a:r>
          </a:p>
        </p:txBody>
      </p:sp>
      <p:sp>
        <p:nvSpPr>
          <p:cNvPr id="1029" name="Text Box 5"/>
          <p:cNvSpPr txBox="1">
            <a:spLocks noChangeArrowheads="1"/>
          </p:cNvSpPr>
          <p:nvPr/>
        </p:nvSpPr>
        <p:spPr bwMode="auto">
          <a:xfrm>
            <a:off x="2354264" y="5410202"/>
            <a:ext cx="4986269" cy="334107"/>
          </a:xfrm>
          <a:prstGeom prst="rect">
            <a:avLst/>
          </a:prstGeom>
          <a:solidFill>
            <a:srgbClr val="FBD4B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          Appropriate cost analysis methods</a:t>
            </a:r>
            <a:endParaRPr kumimoji="0" lang="en-US" sz="1600" b="0" i="0" u="none" strike="noStrike" cap="none" normalizeH="0" baseline="0" dirty="0" smtClean="0">
              <a:ln>
                <a:noFill/>
              </a:ln>
              <a:solidFill>
                <a:schemeClr val="tx1"/>
              </a:solidFill>
              <a:effectLst/>
              <a:latin typeface="Arial" pitchFamily="34" charset="0"/>
            </a:endParaRPr>
          </a:p>
        </p:txBody>
      </p:sp>
      <p:sp>
        <p:nvSpPr>
          <p:cNvPr id="1030" name="Text Box 6"/>
          <p:cNvSpPr txBox="1">
            <a:spLocks noChangeArrowheads="1"/>
          </p:cNvSpPr>
          <p:nvPr/>
        </p:nvSpPr>
        <p:spPr bwMode="auto">
          <a:xfrm>
            <a:off x="2441577" y="6400801"/>
            <a:ext cx="5009779" cy="354524"/>
          </a:xfrm>
          <a:prstGeom prst="rect">
            <a:avLst/>
          </a:prstGeom>
          <a:solidFill>
            <a:srgbClr val="FBD4B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Analysis,</a:t>
            </a:r>
            <a:r>
              <a:rPr kumimoji="0" lang="en-US" sz="1600" b="1" i="0" u="none" strike="noStrike" cap="none" normalizeH="0" dirty="0" smtClean="0">
                <a:ln>
                  <a:noFill/>
                </a:ln>
                <a:solidFill>
                  <a:schemeClr val="tx1"/>
                </a:solidFill>
                <a:effectLst/>
                <a:latin typeface="Times New Roman" pitchFamily="18" charset="0"/>
                <a:ea typeface="Times New Roman" pitchFamily="18" charset="0"/>
                <a:cs typeface="Mangal" pitchFamily="2"/>
              </a:rPr>
              <a:t> </a:t>
            </a: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Interpretation and Presentation</a:t>
            </a:r>
            <a:endParaRPr kumimoji="0" lang="en-US" sz="1600" b="0" i="0" u="none" strike="noStrike" cap="none" normalizeH="0" baseline="0" dirty="0" smtClean="0">
              <a:ln>
                <a:noFill/>
              </a:ln>
              <a:solidFill>
                <a:schemeClr val="tx1"/>
              </a:solidFill>
              <a:effectLst/>
              <a:latin typeface="Arial" pitchFamily="34" charset="0"/>
            </a:endParaRPr>
          </a:p>
        </p:txBody>
      </p:sp>
      <p:sp>
        <p:nvSpPr>
          <p:cNvPr id="1031" name="Text Box 7"/>
          <p:cNvSpPr txBox="1">
            <a:spLocks noChangeArrowheads="1"/>
          </p:cNvSpPr>
          <p:nvPr/>
        </p:nvSpPr>
        <p:spPr bwMode="auto">
          <a:xfrm>
            <a:off x="2362201" y="5943602"/>
            <a:ext cx="5028587" cy="282135"/>
          </a:xfrm>
          <a:prstGeom prst="rect">
            <a:avLst/>
          </a:prstGeom>
          <a:solidFill>
            <a:srgbClr val="FBD4B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Assessment of Impact of uncertainty</a:t>
            </a:r>
            <a:endParaRPr kumimoji="0" lang="en-US" sz="1600" b="0" i="0" u="none" strike="noStrike" cap="none" normalizeH="0" baseline="0" dirty="0" smtClean="0">
              <a:ln>
                <a:noFill/>
              </a:ln>
              <a:solidFill>
                <a:schemeClr val="tx1"/>
              </a:solidFill>
              <a:effectLst/>
              <a:latin typeface="Arial" pitchFamily="34" charset="0"/>
            </a:endParaRPr>
          </a:p>
        </p:txBody>
      </p:sp>
      <p:cxnSp>
        <p:nvCxnSpPr>
          <p:cNvPr id="1032" name="AutoShape 8"/>
          <p:cNvCxnSpPr>
            <a:cxnSpLocks noChangeShapeType="1"/>
          </p:cNvCxnSpPr>
          <p:nvPr/>
        </p:nvCxnSpPr>
        <p:spPr bwMode="auto">
          <a:xfrm rot="5400000">
            <a:off x="4418807" y="1294608"/>
            <a:ext cx="152402" cy="1588"/>
          </a:xfrm>
          <a:prstGeom prst="straightConnector1">
            <a:avLst/>
          </a:prstGeom>
          <a:noFill/>
          <a:ln w="9525">
            <a:solidFill>
              <a:srgbClr val="000000"/>
            </a:solidFill>
            <a:round/>
            <a:headEnd/>
            <a:tailEnd type="triangle" w="med" len="med"/>
          </a:ln>
        </p:spPr>
      </p:cxnSp>
      <p:cxnSp>
        <p:nvCxnSpPr>
          <p:cNvPr id="1033" name="AutoShape 9"/>
          <p:cNvCxnSpPr>
            <a:cxnSpLocks noChangeShapeType="1"/>
          </p:cNvCxnSpPr>
          <p:nvPr/>
        </p:nvCxnSpPr>
        <p:spPr bwMode="auto">
          <a:xfrm rot="5400000">
            <a:off x="7219743" y="3370470"/>
            <a:ext cx="189327" cy="1588"/>
          </a:xfrm>
          <a:prstGeom prst="straightConnector1">
            <a:avLst/>
          </a:prstGeom>
          <a:noFill/>
          <a:ln w="9525">
            <a:solidFill>
              <a:srgbClr val="000000"/>
            </a:solidFill>
            <a:round/>
            <a:headEnd/>
            <a:tailEnd type="triangle" w="med" len="med"/>
          </a:ln>
        </p:spPr>
      </p:cxnSp>
      <p:cxnSp>
        <p:nvCxnSpPr>
          <p:cNvPr id="1034" name="AutoShape 10"/>
          <p:cNvCxnSpPr>
            <a:cxnSpLocks noChangeShapeType="1"/>
          </p:cNvCxnSpPr>
          <p:nvPr/>
        </p:nvCxnSpPr>
        <p:spPr bwMode="auto">
          <a:xfrm rot="5400000">
            <a:off x="4610896" y="3237709"/>
            <a:ext cx="76202" cy="1589"/>
          </a:xfrm>
          <a:prstGeom prst="straightConnector1">
            <a:avLst/>
          </a:prstGeom>
          <a:noFill/>
          <a:ln w="9525">
            <a:solidFill>
              <a:srgbClr val="000000"/>
            </a:solidFill>
            <a:round/>
            <a:headEnd/>
            <a:tailEnd type="triangle" w="med" len="med"/>
          </a:ln>
        </p:spPr>
      </p:cxnSp>
      <p:cxnSp>
        <p:nvCxnSpPr>
          <p:cNvPr id="1035" name="AutoShape 11"/>
          <p:cNvCxnSpPr>
            <a:cxnSpLocks noChangeShapeType="1"/>
          </p:cNvCxnSpPr>
          <p:nvPr/>
        </p:nvCxnSpPr>
        <p:spPr bwMode="auto">
          <a:xfrm rot="16200000" flipH="1">
            <a:off x="4780962" y="6304960"/>
            <a:ext cx="189327" cy="2352"/>
          </a:xfrm>
          <a:prstGeom prst="straightConnector1">
            <a:avLst/>
          </a:prstGeom>
          <a:noFill/>
          <a:ln w="9525">
            <a:solidFill>
              <a:srgbClr val="000000"/>
            </a:solidFill>
            <a:round/>
            <a:headEnd/>
            <a:tailEnd type="triangle" w="med" len="med"/>
          </a:ln>
        </p:spPr>
      </p:cxnSp>
      <p:cxnSp>
        <p:nvCxnSpPr>
          <p:cNvPr id="1036" name="AutoShape 12"/>
          <p:cNvCxnSpPr>
            <a:cxnSpLocks noChangeShapeType="1"/>
          </p:cNvCxnSpPr>
          <p:nvPr/>
        </p:nvCxnSpPr>
        <p:spPr bwMode="auto">
          <a:xfrm rot="5400000">
            <a:off x="4781343" y="5848143"/>
            <a:ext cx="189327" cy="1588"/>
          </a:xfrm>
          <a:prstGeom prst="straightConnector1">
            <a:avLst/>
          </a:prstGeom>
          <a:noFill/>
          <a:ln w="9525">
            <a:solidFill>
              <a:srgbClr val="000000"/>
            </a:solidFill>
            <a:round/>
            <a:headEnd/>
            <a:tailEnd type="triangle" w="med" len="med"/>
          </a:ln>
        </p:spPr>
      </p:cxnSp>
      <p:sp>
        <p:nvSpPr>
          <p:cNvPr id="1037" name="Text Box 13"/>
          <p:cNvSpPr txBox="1">
            <a:spLocks noChangeArrowheads="1"/>
          </p:cNvSpPr>
          <p:nvPr/>
        </p:nvSpPr>
        <p:spPr bwMode="auto">
          <a:xfrm>
            <a:off x="5334000" y="3419475"/>
            <a:ext cx="3581400" cy="1381126"/>
          </a:xfrm>
          <a:prstGeom prst="rect">
            <a:avLst/>
          </a:prstGeom>
          <a:solidFill>
            <a:srgbClr val="FBD4B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Impact estimation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 Identification and choice of impacts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 Quantification of impacts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 Valuation of impacts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 Adjustment for differential timing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angal" pitchFamily="2"/>
              </a:rPr>
              <a:t> </a:t>
            </a:r>
            <a:endParaRPr kumimoji="0" lang="en-US" sz="1600" b="0" i="0" u="none" strike="noStrike" cap="none" normalizeH="0" baseline="0" dirty="0" smtClean="0">
              <a:ln>
                <a:noFill/>
              </a:ln>
              <a:solidFill>
                <a:schemeClr val="tx1"/>
              </a:solidFill>
              <a:effectLst/>
              <a:latin typeface="Arial" pitchFamily="34" charset="0"/>
            </a:endParaRPr>
          </a:p>
        </p:txBody>
      </p:sp>
      <p:cxnSp>
        <p:nvCxnSpPr>
          <p:cNvPr id="1038" name="AutoShape 14"/>
          <p:cNvCxnSpPr>
            <a:cxnSpLocks noChangeShapeType="1"/>
          </p:cNvCxnSpPr>
          <p:nvPr/>
        </p:nvCxnSpPr>
        <p:spPr bwMode="auto">
          <a:xfrm>
            <a:off x="1752600" y="3275013"/>
            <a:ext cx="5571645" cy="1588"/>
          </a:xfrm>
          <a:prstGeom prst="straightConnector1">
            <a:avLst/>
          </a:prstGeom>
          <a:noFill/>
          <a:ln w="9525">
            <a:solidFill>
              <a:srgbClr val="000000"/>
            </a:solidFill>
            <a:round/>
            <a:headEnd/>
            <a:tailEnd/>
          </a:ln>
        </p:spPr>
      </p:cxnSp>
      <p:cxnSp>
        <p:nvCxnSpPr>
          <p:cNvPr id="1039" name="AutoShape 15"/>
          <p:cNvCxnSpPr>
            <a:cxnSpLocks noChangeShapeType="1"/>
          </p:cNvCxnSpPr>
          <p:nvPr/>
        </p:nvCxnSpPr>
        <p:spPr bwMode="auto">
          <a:xfrm>
            <a:off x="2133600" y="5181600"/>
            <a:ext cx="5571645" cy="1588"/>
          </a:xfrm>
          <a:prstGeom prst="straightConnector1">
            <a:avLst/>
          </a:prstGeom>
          <a:noFill/>
          <a:ln w="9525">
            <a:solidFill>
              <a:srgbClr val="000000"/>
            </a:solidFill>
            <a:round/>
            <a:headEnd/>
            <a:tailEnd/>
          </a:ln>
        </p:spPr>
      </p:cxnSp>
      <p:cxnSp>
        <p:nvCxnSpPr>
          <p:cNvPr id="1040" name="AutoShape 16"/>
          <p:cNvCxnSpPr>
            <a:cxnSpLocks noChangeShapeType="1"/>
          </p:cNvCxnSpPr>
          <p:nvPr/>
        </p:nvCxnSpPr>
        <p:spPr bwMode="auto">
          <a:xfrm rot="16200000" flipH="1">
            <a:off x="1981204" y="5029201"/>
            <a:ext cx="304797" cy="1"/>
          </a:xfrm>
          <a:prstGeom prst="straightConnector1">
            <a:avLst/>
          </a:prstGeom>
          <a:noFill/>
          <a:ln w="9525">
            <a:solidFill>
              <a:srgbClr val="000000"/>
            </a:solidFill>
            <a:round/>
            <a:headEnd/>
            <a:tailEnd type="triangle" w="med" len="med"/>
          </a:ln>
        </p:spPr>
      </p:cxnSp>
      <p:cxnSp>
        <p:nvCxnSpPr>
          <p:cNvPr id="1041" name="AutoShape 17"/>
          <p:cNvCxnSpPr>
            <a:cxnSpLocks noChangeShapeType="1"/>
          </p:cNvCxnSpPr>
          <p:nvPr/>
        </p:nvCxnSpPr>
        <p:spPr bwMode="auto">
          <a:xfrm rot="16200000" flipH="1">
            <a:off x="4783315" y="5275088"/>
            <a:ext cx="189327" cy="2352"/>
          </a:xfrm>
          <a:prstGeom prst="straightConnector1">
            <a:avLst/>
          </a:prstGeom>
          <a:noFill/>
          <a:ln w="9525">
            <a:solidFill>
              <a:srgbClr val="000000"/>
            </a:solidFill>
            <a:round/>
            <a:headEnd/>
            <a:tailEnd type="triangle" w="med" len="med"/>
          </a:ln>
        </p:spPr>
      </p:cxnSp>
      <p:cxnSp>
        <p:nvCxnSpPr>
          <p:cNvPr id="1042" name="AutoShape 18"/>
          <p:cNvCxnSpPr>
            <a:cxnSpLocks noChangeShapeType="1"/>
          </p:cNvCxnSpPr>
          <p:nvPr/>
        </p:nvCxnSpPr>
        <p:spPr bwMode="auto">
          <a:xfrm rot="5400000">
            <a:off x="7504908" y="4990308"/>
            <a:ext cx="380997" cy="1588"/>
          </a:xfrm>
          <a:prstGeom prst="straightConnector1">
            <a:avLst/>
          </a:prstGeom>
          <a:noFill/>
          <a:ln w="9525">
            <a:solidFill>
              <a:srgbClr val="000000"/>
            </a:solidFill>
            <a:round/>
            <a:headEnd/>
            <a:tailEnd type="triangle" w="med" len="med"/>
          </a:ln>
        </p:spPr>
      </p:cxnSp>
      <p:cxnSp>
        <p:nvCxnSpPr>
          <p:cNvPr id="22" name="AutoShape 9"/>
          <p:cNvCxnSpPr>
            <a:cxnSpLocks noChangeShapeType="1"/>
          </p:cNvCxnSpPr>
          <p:nvPr/>
        </p:nvCxnSpPr>
        <p:spPr bwMode="auto">
          <a:xfrm rot="5400000">
            <a:off x="1657939" y="3333543"/>
            <a:ext cx="189327" cy="1588"/>
          </a:xfrm>
          <a:prstGeom prst="straightConnector1">
            <a:avLst/>
          </a:prstGeom>
          <a:noFill/>
          <a:ln w="9525">
            <a:solidFill>
              <a:srgbClr val="000000"/>
            </a:solidFill>
            <a:round/>
            <a:headEnd/>
            <a:tailEnd type="triangle" w="med" len="med"/>
          </a:ln>
        </p:spPr>
      </p:cxn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a:gradFill>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gradFill>
        </p:spPr>
        <p:txBody>
          <a:bodyPr>
            <a:normAutofit/>
          </a:bodyPr>
          <a:lstStyle/>
          <a:p>
            <a:pPr algn="ctr"/>
            <a:r>
              <a:rPr lang="en-US" sz="2800" b="1" dirty="0" smtClean="0">
                <a:latin typeface="Times New Roman" pitchFamily="18" charset="0"/>
                <a:cs typeface="Times New Roman" pitchFamily="18" charset="0"/>
              </a:rPr>
              <a:t>Planning Cost- Analysis Study</a:t>
            </a:r>
            <a:endParaRPr lang="en-US" sz="2800" dirty="0" smtClean="0">
              <a:latin typeface="Times New Roman" pitchFamily="18" charset="0"/>
              <a:cs typeface="Times New Roman" pitchFamily="18" charset="0"/>
            </a:endParaRPr>
          </a:p>
        </p:txBody>
      </p:sp>
      <p:sp>
        <p:nvSpPr>
          <p:cNvPr id="5" name="Content Placeholder 4"/>
          <p:cNvSpPr>
            <a:spLocks noGrp="1"/>
          </p:cNvSpPr>
          <p:nvPr>
            <p:ph idx="1"/>
          </p:nvPr>
        </p:nvSpPr>
        <p:spPr>
          <a:xfrm>
            <a:off x="914400" y="914400"/>
            <a:ext cx="8077200" cy="5638800"/>
          </a:xfrm>
        </p:spPr>
        <p:txBody>
          <a:bodyPr>
            <a:noAutofit/>
          </a:bodyPr>
          <a:lstStyle/>
          <a:p>
            <a:pPr marL="0" lvl="0" indent="0" fontAlgn="base">
              <a:spcBef>
                <a:spcPct val="0"/>
              </a:spcBef>
              <a:spcAft>
                <a:spcPts val="1000"/>
              </a:spcAft>
              <a:buClrTx/>
              <a:buSzTx/>
              <a:buFont typeface="Wingdings" pitchFamily="2" charset="2"/>
              <a:buChar char="Ø"/>
            </a:pPr>
            <a:endParaRPr lang="en-US" sz="2200" dirty="0" smtClean="0">
              <a:latin typeface="Times New Roman" pitchFamily="18" charset="0"/>
              <a:ea typeface="Times New Roman" pitchFamily="18" charset="0"/>
              <a:cs typeface="Times New Roman" pitchFamily="18" charset="0"/>
            </a:endParaRPr>
          </a:p>
          <a:p>
            <a:pPr marL="0" lvl="0" indent="0" fontAlgn="base">
              <a:spcBef>
                <a:spcPct val="0"/>
              </a:spcBef>
              <a:spcAft>
                <a:spcPts val="1000"/>
              </a:spcAft>
              <a:buClrTx/>
              <a:buSzTx/>
              <a:buFont typeface="Wingdings" pitchFamily="2" charset="2"/>
              <a:buChar char="Ø"/>
            </a:pPr>
            <a:endParaRPr lang="en-US" sz="2200" dirty="0" smtClean="0">
              <a:latin typeface="Times New Roman" pitchFamily="18" charset="0"/>
              <a:ea typeface="Times New Roman" pitchFamily="18" charset="0"/>
              <a:cs typeface="Times New Roman" pitchFamily="18" charset="0"/>
            </a:endParaRPr>
          </a:p>
          <a:p>
            <a:pPr marL="0" lvl="0" indent="0" fontAlgn="base">
              <a:spcBef>
                <a:spcPct val="0"/>
              </a:spcBef>
              <a:spcAft>
                <a:spcPts val="1000"/>
              </a:spcAft>
              <a:buClrTx/>
              <a:buSzTx/>
              <a:buFont typeface="Wingdings" pitchFamily="2" charset="2"/>
              <a:buChar char="Ø"/>
            </a:pPr>
            <a:r>
              <a:rPr lang="en-US" sz="2200" dirty="0" smtClean="0">
                <a:latin typeface="Times New Roman" pitchFamily="18" charset="0"/>
                <a:ea typeface="Times New Roman" pitchFamily="18" charset="0"/>
                <a:cs typeface="Times New Roman" pitchFamily="18" charset="0"/>
              </a:rPr>
              <a:t>Setting scope of study</a:t>
            </a:r>
          </a:p>
          <a:p>
            <a:pPr marL="274320" lvl="1" indent="0" fontAlgn="base">
              <a:spcBef>
                <a:spcPct val="0"/>
              </a:spcBef>
              <a:spcAft>
                <a:spcPts val="1000"/>
              </a:spcAft>
              <a:buClrTx/>
              <a:buFont typeface="Arial" pitchFamily="34" charset="0"/>
              <a:buChar char="•"/>
            </a:pPr>
            <a:endParaRPr lang="en-US" sz="2200" dirty="0" smtClean="0">
              <a:latin typeface="Times New Roman" pitchFamily="18" charset="0"/>
              <a:ea typeface="Times New Roman" pitchFamily="18" charset="0"/>
              <a:cs typeface="Times New Roman" pitchFamily="18" charset="0"/>
            </a:endParaRPr>
          </a:p>
          <a:p>
            <a:pPr marL="0" lvl="0" indent="0" fontAlgn="base">
              <a:spcBef>
                <a:spcPct val="0"/>
              </a:spcBef>
              <a:spcAft>
                <a:spcPts val="1000"/>
              </a:spcAft>
              <a:buClrTx/>
              <a:buSzTx/>
              <a:buFont typeface="Wingdings" pitchFamily="2" charset="2"/>
              <a:buChar char="Ø"/>
            </a:pPr>
            <a:r>
              <a:rPr lang="en-US" sz="2200" dirty="0" smtClean="0">
                <a:latin typeface="Times New Roman" pitchFamily="18" charset="0"/>
                <a:ea typeface="Times New Roman" pitchFamily="18" charset="0"/>
                <a:cs typeface="Times New Roman" pitchFamily="18" charset="0"/>
              </a:rPr>
              <a:t>Deciding on time trend</a:t>
            </a:r>
          </a:p>
          <a:p>
            <a:pPr marL="0" lvl="0" indent="0" fontAlgn="base">
              <a:spcBef>
                <a:spcPct val="0"/>
              </a:spcBef>
              <a:spcAft>
                <a:spcPts val="1000"/>
              </a:spcAft>
              <a:buClrTx/>
              <a:buSzTx/>
              <a:buFont typeface="Wingdings" pitchFamily="2" charset="2"/>
              <a:buChar char="Ø"/>
            </a:pPr>
            <a:endParaRPr lang="en-US" sz="2200" dirty="0" smtClean="0">
              <a:latin typeface="Times New Roman" pitchFamily="18" charset="0"/>
              <a:ea typeface="Times New Roman" pitchFamily="18" charset="0"/>
              <a:cs typeface="Times New Roman" pitchFamily="18" charset="0"/>
            </a:endParaRPr>
          </a:p>
          <a:p>
            <a:pPr marL="0" lvl="0" indent="0" fontAlgn="base">
              <a:spcBef>
                <a:spcPct val="0"/>
              </a:spcBef>
              <a:spcAft>
                <a:spcPts val="1000"/>
              </a:spcAft>
              <a:buClrTx/>
              <a:buSzTx/>
              <a:buFont typeface="Wingdings" pitchFamily="2" charset="2"/>
              <a:buChar char="Ø"/>
            </a:pPr>
            <a:r>
              <a:rPr lang="en-US" sz="2200" dirty="0" smtClean="0">
                <a:latin typeface="Times New Roman" pitchFamily="18" charset="0"/>
                <a:ea typeface="Times New Roman" pitchFamily="18" charset="0"/>
                <a:cs typeface="Times New Roman" pitchFamily="18" charset="0"/>
              </a:rPr>
              <a:t>Selecting sample</a:t>
            </a:r>
          </a:p>
          <a:p>
            <a:pPr marL="0" lvl="0" indent="0" fontAlgn="base">
              <a:spcBef>
                <a:spcPct val="0"/>
              </a:spcBef>
              <a:spcAft>
                <a:spcPts val="1000"/>
              </a:spcAft>
              <a:buClrTx/>
              <a:buSzTx/>
              <a:buFont typeface="Wingdings" pitchFamily="2" charset="2"/>
              <a:buChar char="Ø"/>
            </a:pPr>
            <a:endParaRPr lang="en-US" sz="2200" dirty="0" smtClean="0">
              <a:latin typeface="Times New Roman" pitchFamily="18" charset="0"/>
              <a:ea typeface="Times New Roman" pitchFamily="18" charset="0"/>
              <a:cs typeface="Times New Roman" pitchFamily="18" charset="0"/>
            </a:endParaRPr>
          </a:p>
          <a:p>
            <a:pPr marL="0" lvl="0" indent="0" fontAlgn="base">
              <a:spcBef>
                <a:spcPct val="0"/>
              </a:spcBef>
              <a:spcAft>
                <a:spcPts val="1000"/>
              </a:spcAft>
              <a:buClrTx/>
              <a:buSzTx/>
              <a:buFont typeface="Wingdings" pitchFamily="2" charset="2"/>
              <a:buChar char="Ø"/>
            </a:pPr>
            <a:r>
              <a:rPr lang="en-US" sz="2200" dirty="0" smtClean="0">
                <a:latin typeface="Times New Roman" pitchFamily="18" charset="0"/>
                <a:ea typeface="Times New Roman" pitchFamily="18" charset="0"/>
                <a:cs typeface="Times New Roman" pitchFamily="18" charset="0"/>
              </a:rPr>
              <a:t>Drawing </a:t>
            </a:r>
            <a:r>
              <a:rPr lang="en-US" sz="2200" dirty="0" err="1" smtClean="0">
                <a:latin typeface="Times New Roman" pitchFamily="18" charset="0"/>
                <a:ea typeface="Times New Roman" pitchFamily="18" charset="0"/>
                <a:cs typeface="Times New Roman" pitchFamily="18" charset="0"/>
              </a:rPr>
              <a:t>iternary</a:t>
            </a:r>
            <a:r>
              <a:rPr lang="en-US" sz="2200" dirty="0" smtClean="0">
                <a:latin typeface="Times New Roman" pitchFamily="18" charset="0"/>
                <a:ea typeface="Times New Roman" pitchFamily="18" charset="0"/>
                <a:cs typeface="Times New Roman" pitchFamily="18" charset="0"/>
              </a:rPr>
              <a:t> &amp; checklist</a:t>
            </a:r>
          </a:p>
          <a:p>
            <a:pPr lvl="0"/>
            <a:endParaRPr lang="en-US" sz="22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990600"/>
            <a:ext cx="9144000" cy="1143000"/>
          </a:xfrm>
          <a:noFill/>
        </p:spPr>
        <p:txBody>
          <a:bodyPr>
            <a:normAutofit/>
          </a:bodyPr>
          <a:lstStyle/>
          <a:p>
            <a:pPr algn="ctr"/>
            <a:r>
              <a:rPr lang="en-US" sz="2800" b="1" dirty="0" smtClean="0">
                <a:latin typeface="Times New Roman" pitchFamily="18" charset="0"/>
                <a:cs typeface="Times New Roman" pitchFamily="18" charset="0"/>
              </a:rPr>
              <a:t>Cost- Estimation</a:t>
            </a:r>
            <a:endParaRPr lang="en-US" sz="2800" dirty="0" smtClean="0">
              <a:latin typeface="Times New Roman" pitchFamily="18" charset="0"/>
              <a:cs typeface="Times New Roman" pitchFamily="18" charset="0"/>
            </a:endParaRPr>
          </a:p>
        </p:txBody>
      </p:sp>
      <p:sp>
        <p:nvSpPr>
          <p:cNvPr id="5" name="Content Placeholder 4"/>
          <p:cNvSpPr>
            <a:spLocks noGrp="1"/>
          </p:cNvSpPr>
          <p:nvPr>
            <p:ph idx="1"/>
          </p:nvPr>
        </p:nvSpPr>
        <p:spPr>
          <a:xfrm>
            <a:off x="914400" y="2209800"/>
            <a:ext cx="8077200" cy="5638800"/>
          </a:xfrm>
        </p:spPr>
        <p:txBody>
          <a:bodyPr>
            <a:noAutofit/>
          </a:bodyPr>
          <a:lstStyle/>
          <a:p>
            <a:pPr lvl="0">
              <a:buFont typeface="Wingdings" pitchFamily="2" charset="2"/>
              <a:buChar char="Ø"/>
            </a:pPr>
            <a:r>
              <a:rPr lang="en-US" sz="2400" dirty="0" smtClean="0">
                <a:latin typeface="Times New Roman" pitchFamily="18" charset="0"/>
                <a:cs typeface="Times New Roman" pitchFamily="18" charset="0"/>
              </a:rPr>
              <a:t>Identification of main costs and their sources</a:t>
            </a:r>
          </a:p>
          <a:p>
            <a:pPr lvl="0">
              <a:buNone/>
            </a:pPr>
            <a:endParaRPr lang="en-US" sz="2400" dirty="0" smtClean="0">
              <a:latin typeface="Times New Roman" pitchFamily="18" charset="0"/>
              <a:cs typeface="Times New Roman" pitchFamily="18" charset="0"/>
            </a:endParaRPr>
          </a:p>
          <a:p>
            <a:pPr lvl="0">
              <a:buFont typeface="Wingdings" pitchFamily="2" charset="2"/>
              <a:buChar char="Ø"/>
            </a:pPr>
            <a:r>
              <a:rPr lang="en-US" sz="2400" dirty="0" smtClean="0">
                <a:latin typeface="Times New Roman" pitchFamily="18" charset="0"/>
                <a:cs typeface="Times New Roman" pitchFamily="18" charset="0"/>
              </a:rPr>
              <a:t>Quantification of costs</a:t>
            </a:r>
          </a:p>
          <a:p>
            <a:pPr lvl="0">
              <a:buFont typeface="Wingdings" pitchFamily="2" charset="2"/>
              <a:buChar char="Ø"/>
            </a:pPr>
            <a:endParaRPr lang="en-US" sz="2400" dirty="0" smtClean="0">
              <a:latin typeface="Times New Roman" pitchFamily="18" charset="0"/>
              <a:cs typeface="Times New Roman" pitchFamily="18" charset="0"/>
            </a:endParaRPr>
          </a:p>
          <a:p>
            <a:pPr lvl="0">
              <a:buFont typeface="Wingdings" pitchFamily="2" charset="2"/>
              <a:buChar char="Ø"/>
            </a:pPr>
            <a:r>
              <a:rPr lang="en-US" sz="2400" dirty="0" smtClean="0">
                <a:latin typeface="Times New Roman" pitchFamily="18" charset="0"/>
                <a:cs typeface="Times New Roman" pitchFamily="18" charset="0"/>
              </a:rPr>
              <a:t>Valuation of costs and discounting.</a:t>
            </a:r>
          </a:p>
          <a:p>
            <a:pPr lvl="1">
              <a:buNone/>
            </a:pPr>
            <a:endParaRPr lang="en-US" sz="2000" dirty="0" smtClean="0">
              <a:latin typeface="Times New Roman" pitchFamily="18" charset="0"/>
              <a:cs typeface="Times New Roman" pitchFamily="18" charset="0"/>
            </a:endParaRPr>
          </a:p>
          <a:p>
            <a:pPr lvl="0">
              <a:buNone/>
            </a:pPr>
            <a:endParaRPr lang="en-US" sz="22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2925</TotalTime>
  <Words>4966</Words>
  <Application>Microsoft Office PowerPoint</Application>
  <PresentationFormat>On-screen Show (4:3)</PresentationFormat>
  <Paragraphs>952</Paragraphs>
  <Slides>36</Slides>
  <Notes>30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Solstice</vt:lpstr>
      <vt:lpstr>Equation</vt:lpstr>
      <vt:lpstr>Cost Analysis</vt:lpstr>
      <vt:lpstr>Framework</vt:lpstr>
      <vt:lpstr>Some Questions ???</vt:lpstr>
      <vt:lpstr>What is Cost Analysis</vt:lpstr>
      <vt:lpstr>Uses of Cost Analysis</vt:lpstr>
      <vt:lpstr>Economical And Financial Cost Analysis </vt:lpstr>
      <vt:lpstr>Steps for Cost-Analysis</vt:lpstr>
      <vt:lpstr>Planning Cost- Analysis Study</vt:lpstr>
      <vt:lpstr>Cost- Estimation</vt:lpstr>
      <vt:lpstr>Identification of costs and their sources</vt:lpstr>
      <vt:lpstr>Sources of cost data</vt:lpstr>
      <vt:lpstr>Quantification of cost data</vt:lpstr>
      <vt:lpstr>Fixed, variable and total cost</vt:lpstr>
      <vt:lpstr>Average and marginal cost curves</vt:lpstr>
      <vt:lpstr>Marginal versus incremental cost</vt:lpstr>
      <vt:lpstr>Discounting</vt:lpstr>
      <vt:lpstr>Discounting example</vt:lpstr>
      <vt:lpstr> Valuation</vt:lpstr>
      <vt:lpstr>Measuring Outcome/ consequences</vt:lpstr>
      <vt:lpstr>Cost Analysis Methods</vt:lpstr>
      <vt:lpstr>Cost-Effectiveness Analysis</vt:lpstr>
      <vt:lpstr>Cost-Effectiveness Analysis cont…</vt:lpstr>
      <vt:lpstr>Cost-Utility Analysis</vt:lpstr>
      <vt:lpstr>Quality-adjusted life years (QALYs)</vt:lpstr>
      <vt:lpstr>Techniques to ‘weight’ utility</vt:lpstr>
      <vt:lpstr>Cost-Benefit Analysis</vt:lpstr>
      <vt:lpstr>Cost-Benefit Analysis cont…</vt:lpstr>
      <vt:lpstr>Monetary Valuation </vt:lpstr>
      <vt:lpstr>Cost of Illness Analysis</vt:lpstr>
      <vt:lpstr>Cost - Minimization Analysis</vt:lpstr>
      <vt:lpstr>Summary of Cost- Analysis Methods</vt:lpstr>
      <vt:lpstr>Dealing with uncertainty</vt:lpstr>
      <vt:lpstr>Analysis, interpretation &amp; presentation</vt:lpstr>
      <vt:lpstr>Strengths &amp; Limitations</vt:lpstr>
      <vt:lpstr>References</vt:lpstr>
      <vt:lpstr>Thanks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Cost Analysis</dc:title>
  <dc:creator>Rakesh</dc:creator>
  <cp:lastModifiedBy>a</cp:lastModifiedBy>
  <cp:revision>151</cp:revision>
  <dcterms:created xsi:type="dcterms:W3CDTF">2006-08-16T00:00:00Z</dcterms:created>
  <dcterms:modified xsi:type="dcterms:W3CDTF">2009-06-11T08:30:27Z</dcterms:modified>
  <cp:category>Seminar</cp:category>
</cp:coreProperties>
</file>